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67"/>
  </p:notesMasterIdLst>
  <p:sldIdLst>
    <p:sldId id="256" r:id="rId2"/>
    <p:sldId id="257" r:id="rId3"/>
    <p:sldId id="258" r:id="rId4"/>
    <p:sldId id="259" r:id="rId5"/>
    <p:sldId id="318" r:id="rId6"/>
    <p:sldId id="319" r:id="rId7"/>
    <p:sldId id="320" r:id="rId8"/>
    <p:sldId id="321" r:id="rId9"/>
    <p:sldId id="322" r:id="rId10"/>
    <p:sldId id="323" r:id="rId11"/>
    <p:sldId id="327" r:id="rId12"/>
    <p:sldId id="269" r:id="rId13"/>
    <p:sldId id="270" r:id="rId14"/>
    <p:sldId id="271" r:id="rId15"/>
    <p:sldId id="273" r:id="rId16"/>
    <p:sldId id="276" r:id="rId17"/>
    <p:sldId id="278" r:id="rId18"/>
    <p:sldId id="279" r:id="rId19"/>
    <p:sldId id="280" r:id="rId20"/>
    <p:sldId id="281" r:id="rId21"/>
    <p:sldId id="282" r:id="rId22"/>
    <p:sldId id="283" r:id="rId23"/>
    <p:sldId id="285" r:id="rId24"/>
    <p:sldId id="286" r:id="rId25"/>
    <p:sldId id="275" r:id="rId26"/>
    <p:sldId id="328" r:id="rId27"/>
    <p:sldId id="293" r:id="rId28"/>
    <p:sldId id="295" r:id="rId29"/>
    <p:sldId id="296" r:id="rId30"/>
    <p:sldId id="297" r:id="rId31"/>
    <p:sldId id="298" r:id="rId32"/>
    <p:sldId id="300" r:id="rId33"/>
    <p:sldId id="301" r:id="rId34"/>
    <p:sldId id="302" r:id="rId35"/>
    <p:sldId id="303" r:id="rId36"/>
    <p:sldId id="304" r:id="rId37"/>
    <p:sldId id="305" r:id="rId38"/>
    <p:sldId id="299" r:id="rId39"/>
    <p:sldId id="309" r:id="rId40"/>
    <p:sldId id="310" r:id="rId41"/>
    <p:sldId id="313" r:id="rId42"/>
    <p:sldId id="326" r:id="rId43"/>
    <p:sldId id="332" r:id="rId44"/>
    <p:sldId id="312" r:id="rId45"/>
    <p:sldId id="333" r:id="rId46"/>
    <p:sldId id="260" r:id="rId47"/>
    <p:sldId id="264" r:id="rId48"/>
    <p:sldId id="261" r:id="rId49"/>
    <p:sldId id="265" r:id="rId50"/>
    <p:sldId id="266" r:id="rId51"/>
    <p:sldId id="267" r:id="rId52"/>
    <p:sldId id="268" r:id="rId53"/>
    <p:sldId id="330" r:id="rId54"/>
    <p:sldId id="329" r:id="rId55"/>
    <p:sldId id="288" r:id="rId56"/>
    <p:sldId id="287" r:id="rId57"/>
    <p:sldId id="294" r:id="rId58"/>
    <p:sldId id="289" r:id="rId59"/>
    <p:sldId id="272" r:id="rId60"/>
    <p:sldId id="274" r:id="rId61"/>
    <p:sldId id="307" r:id="rId62"/>
    <p:sldId id="331" r:id="rId63"/>
    <p:sldId id="316" r:id="rId64"/>
    <p:sldId id="311" r:id="rId65"/>
    <p:sldId id="315"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E6FB"/>
    <a:srgbClr val="B2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03"/>
    <p:restoredTop sz="94719"/>
  </p:normalViewPr>
  <p:slideViewPr>
    <p:cSldViewPr snapToGrid="0">
      <p:cViewPr>
        <p:scale>
          <a:sx n="118" d="100"/>
          <a:sy n="118" d="100"/>
        </p:scale>
        <p:origin x="536"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7DE234-44B2-384A-8223-0AF5C466D87D}" type="datetimeFigureOut">
              <a:rPr lang="en-ES" smtClean="0"/>
              <a:t>1/9/25</a:t>
            </a:fld>
            <a:endParaRPr lang="en-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09FEA5-FF3D-424E-B979-C37EA7161DBE}" type="slidenum">
              <a:rPr lang="en-ES" smtClean="0"/>
              <a:t>‹#›</a:t>
            </a:fld>
            <a:endParaRPr lang="en-ES"/>
          </a:p>
        </p:txBody>
      </p:sp>
    </p:spTree>
    <p:extLst>
      <p:ext uri="{BB962C8B-B14F-4D97-AF65-F5344CB8AC3E}">
        <p14:creationId xmlns:p14="http://schemas.microsoft.com/office/powerpoint/2010/main" val="203316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FD09FEA5-FF3D-424E-B979-C37EA7161DBE}" type="slidenum">
              <a:rPr lang="en-ES" smtClean="0"/>
              <a:t>40</a:t>
            </a:fld>
            <a:endParaRPr lang="en-ES"/>
          </a:p>
        </p:txBody>
      </p:sp>
    </p:spTree>
    <p:extLst>
      <p:ext uri="{BB962C8B-B14F-4D97-AF65-F5344CB8AC3E}">
        <p14:creationId xmlns:p14="http://schemas.microsoft.com/office/powerpoint/2010/main" val="232608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9AD20-0461-9289-CA57-4A8C470DFE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D196A2-061E-24AA-FC36-C5569C8F10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CA2D83-EB93-91D5-35C9-3ED1372E3AF6}"/>
              </a:ext>
            </a:extLst>
          </p:cNvPr>
          <p:cNvSpPr>
            <a:spLocks noGrp="1"/>
          </p:cNvSpPr>
          <p:nvPr>
            <p:ph type="body" idx="1"/>
          </p:nvPr>
        </p:nvSpPr>
        <p:spPr/>
        <p:txBody>
          <a:bodyPr/>
          <a:lstStyle/>
          <a:p>
            <a:endParaRPr lang="en-ES" dirty="0"/>
          </a:p>
        </p:txBody>
      </p:sp>
      <p:sp>
        <p:nvSpPr>
          <p:cNvPr id="4" name="Slide Number Placeholder 3">
            <a:extLst>
              <a:ext uri="{FF2B5EF4-FFF2-40B4-BE49-F238E27FC236}">
                <a16:creationId xmlns:a16="http://schemas.microsoft.com/office/drawing/2014/main" id="{37EE2483-D47A-D96E-A08B-C46EA9EF845A}"/>
              </a:ext>
            </a:extLst>
          </p:cNvPr>
          <p:cNvSpPr>
            <a:spLocks noGrp="1"/>
          </p:cNvSpPr>
          <p:nvPr>
            <p:ph type="sldNum" sz="quarter" idx="5"/>
          </p:nvPr>
        </p:nvSpPr>
        <p:spPr/>
        <p:txBody>
          <a:bodyPr/>
          <a:lstStyle/>
          <a:p>
            <a:fld id="{FD09FEA5-FF3D-424E-B979-C37EA7161DBE}" type="slidenum">
              <a:rPr lang="en-ES" smtClean="0"/>
              <a:t>41</a:t>
            </a:fld>
            <a:endParaRPr lang="en-ES"/>
          </a:p>
        </p:txBody>
      </p:sp>
    </p:spTree>
    <p:extLst>
      <p:ext uri="{BB962C8B-B14F-4D97-AF65-F5344CB8AC3E}">
        <p14:creationId xmlns:p14="http://schemas.microsoft.com/office/powerpoint/2010/main" val="1139999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34647-2BBD-EF42-30E6-891BDFBEF8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B1330D-0763-D57F-BD99-190BCFE07C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00A86B-B8CE-5664-40F6-F8895EE204E2}"/>
              </a:ext>
            </a:extLst>
          </p:cNvPr>
          <p:cNvSpPr>
            <a:spLocks noGrp="1"/>
          </p:cNvSpPr>
          <p:nvPr>
            <p:ph type="body" idx="1"/>
          </p:nvPr>
        </p:nvSpPr>
        <p:spPr/>
        <p:txBody>
          <a:bodyPr/>
          <a:lstStyle/>
          <a:p>
            <a:endParaRPr lang="en-ES" dirty="0"/>
          </a:p>
        </p:txBody>
      </p:sp>
      <p:sp>
        <p:nvSpPr>
          <p:cNvPr id="4" name="Slide Number Placeholder 3">
            <a:extLst>
              <a:ext uri="{FF2B5EF4-FFF2-40B4-BE49-F238E27FC236}">
                <a16:creationId xmlns:a16="http://schemas.microsoft.com/office/drawing/2014/main" id="{4D4C05A6-B93B-5DB4-8C4C-55D23EBCE06D}"/>
              </a:ext>
            </a:extLst>
          </p:cNvPr>
          <p:cNvSpPr>
            <a:spLocks noGrp="1"/>
          </p:cNvSpPr>
          <p:nvPr>
            <p:ph type="sldNum" sz="quarter" idx="5"/>
          </p:nvPr>
        </p:nvSpPr>
        <p:spPr/>
        <p:txBody>
          <a:bodyPr/>
          <a:lstStyle/>
          <a:p>
            <a:fld id="{FD09FEA5-FF3D-424E-B979-C37EA7161DBE}" type="slidenum">
              <a:rPr lang="en-ES" smtClean="0"/>
              <a:t>42</a:t>
            </a:fld>
            <a:endParaRPr lang="en-ES"/>
          </a:p>
        </p:txBody>
      </p:sp>
    </p:spTree>
    <p:extLst>
      <p:ext uri="{BB962C8B-B14F-4D97-AF65-F5344CB8AC3E}">
        <p14:creationId xmlns:p14="http://schemas.microsoft.com/office/powerpoint/2010/main" val="212698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07307-C2AC-C21C-EBB1-27DF24153C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D5BA3D-58EF-F5A1-B4DA-338F944AC3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B7048D-5BC1-E6CA-50B0-2F9E8CB03A19}"/>
              </a:ext>
            </a:extLst>
          </p:cNvPr>
          <p:cNvSpPr>
            <a:spLocks noGrp="1"/>
          </p:cNvSpPr>
          <p:nvPr>
            <p:ph type="body" idx="1"/>
          </p:nvPr>
        </p:nvSpPr>
        <p:spPr/>
        <p:txBody>
          <a:bodyPr/>
          <a:lstStyle/>
          <a:p>
            <a:endParaRPr lang="en-ES" dirty="0"/>
          </a:p>
        </p:txBody>
      </p:sp>
      <p:sp>
        <p:nvSpPr>
          <p:cNvPr id="4" name="Slide Number Placeholder 3">
            <a:extLst>
              <a:ext uri="{FF2B5EF4-FFF2-40B4-BE49-F238E27FC236}">
                <a16:creationId xmlns:a16="http://schemas.microsoft.com/office/drawing/2014/main" id="{4F092CC7-54B4-DC1B-D3E2-30C6A96F231D}"/>
              </a:ext>
            </a:extLst>
          </p:cNvPr>
          <p:cNvSpPr>
            <a:spLocks noGrp="1"/>
          </p:cNvSpPr>
          <p:nvPr>
            <p:ph type="sldNum" sz="quarter" idx="5"/>
          </p:nvPr>
        </p:nvSpPr>
        <p:spPr/>
        <p:txBody>
          <a:bodyPr/>
          <a:lstStyle/>
          <a:p>
            <a:fld id="{FD09FEA5-FF3D-424E-B979-C37EA7161DBE}" type="slidenum">
              <a:rPr lang="en-ES" smtClean="0"/>
              <a:t>43</a:t>
            </a:fld>
            <a:endParaRPr lang="en-ES"/>
          </a:p>
        </p:txBody>
      </p:sp>
    </p:spTree>
    <p:extLst>
      <p:ext uri="{BB962C8B-B14F-4D97-AF65-F5344CB8AC3E}">
        <p14:creationId xmlns:p14="http://schemas.microsoft.com/office/powerpoint/2010/main" val="901736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34A7D-C0DE-02DE-1619-8EE179FCA7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6E53AE-F450-D1F4-569D-470FF15C4D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4F98C1-0B01-86A8-7894-7AB97960948D}"/>
              </a:ext>
            </a:extLst>
          </p:cNvPr>
          <p:cNvSpPr>
            <a:spLocks noGrp="1"/>
          </p:cNvSpPr>
          <p:nvPr>
            <p:ph type="body" idx="1"/>
          </p:nvPr>
        </p:nvSpPr>
        <p:spPr/>
        <p:txBody>
          <a:bodyPr/>
          <a:lstStyle/>
          <a:p>
            <a:endParaRPr lang="en-ES" dirty="0"/>
          </a:p>
        </p:txBody>
      </p:sp>
      <p:sp>
        <p:nvSpPr>
          <p:cNvPr id="4" name="Slide Number Placeholder 3">
            <a:extLst>
              <a:ext uri="{FF2B5EF4-FFF2-40B4-BE49-F238E27FC236}">
                <a16:creationId xmlns:a16="http://schemas.microsoft.com/office/drawing/2014/main" id="{7DCFB525-F7E9-95BD-262B-1ACA0FFB21DE}"/>
              </a:ext>
            </a:extLst>
          </p:cNvPr>
          <p:cNvSpPr>
            <a:spLocks noGrp="1"/>
          </p:cNvSpPr>
          <p:nvPr>
            <p:ph type="sldNum" sz="quarter" idx="5"/>
          </p:nvPr>
        </p:nvSpPr>
        <p:spPr/>
        <p:txBody>
          <a:bodyPr/>
          <a:lstStyle/>
          <a:p>
            <a:fld id="{FD09FEA5-FF3D-424E-B979-C37EA7161DBE}" type="slidenum">
              <a:rPr lang="en-ES" smtClean="0"/>
              <a:t>63</a:t>
            </a:fld>
            <a:endParaRPr lang="en-ES"/>
          </a:p>
        </p:txBody>
      </p:sp>
    </p:spTree>
    <p:extLst>
      <p:ext uri="{BB962C8B-B14F-4D97-AF65-F5344CB8AC3E}">
        <p14:creationId xmlns:p14="http://schemas.microsoft.com/office/powerpoint/2010/main" val="2992250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0AAB2-FE08-799F-7D5B-6A589F6777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B1FCEF-17E7-B199-FC06-9A3207F332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24C4BF-A7CF-0188-4493-55AFC2FD9EFA}"/>
              </a:ext>
            </a:extLst>
          </p:cNvPr>
          <p:cNvSpPr>
            <a:spLocks noGrp="1"/>
          </p:cNvSpPr>
          <p:nvPr>
            <p:ph type="body" idx="1"/>
          </p:nvPr>
        </p:nvSpPr>
        <p:spPr/>
        <p:txBody>
          <a:bodyPr/>
          <a:lstStyle/>
          <a:p>
            <a:endParaRPr lang="en-ES" dirty="0"/>
          </a:p>
        </p:txBody>
      </p:sp>
      <p:sp>
        <p:nvSpPr>
          <p:cNvPr id="4" name="Slide Number Placeholder 3">
            <a:extLst>
              <a:ext uri="{FF2B5EF4-FFF2-40B4-BE49-F238E27FC236}">
                <a16:creationId xmlns:a16="http://schemas.microsoft.com/office/drawing/2014/main" id="{5E05B5CF-A9C9-3321-68F9-838BE71A70B6}"/>
              </a:ext>
            </a:extLst>
          </p:cNvPr>
          <p:cNvSpPr>
            <a:spLocks noGrp="1"/>
          </p:cNvSpPr>
          <p:nvPr>
            <p:ph type="sldNum" sz="quarter" idx="5"/>
          </p:nvPr>
        </p:nvSpPr>
        <p:spPr/>
        <p:txBody>
          <a:bodyPr/>
          <a:lstStyle/>
          <a:p>
            <a:fld id="{FD09FEA5-FF3D-424E-B979-C37EA7161DBE}" type="slidenum">
              <a:rPr lang="en-ES" smtClean="0"/>
              <a:t>64</a:t>
            </a:fld>
            <a:endParaRPr lang="en-ES"/>
          </a:p>
        </p:txBody>
      </p:sp>
    </p:spTree>
    <p:extLst>
      <p:ext uri="{BB962C8B-B14F-4D97-AF65-F5344CB8AC3E}">
        <p14:creationId xmlns:p14="http://schemas.microsoft.com/office/powerpoint/2010/main" val="4237108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814AB4C-0603-5045-8EF6-8DE490B06AE3}" type="datetimeFigureOut">
              <a:rPr lang="en-ES" smtClean="0"/>
              <a:t>21/8/25</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04662497-F66F-7842-AF76-74CACF63B478}" type="slidenum">
              <a:rPr lang="en-ES" smtClean="0"/>
              <a:t>‹#›</a:t>
            </a:fld>
            <a:endParaRPr lang="en-ES"/>
          </a:p>
        </p:txBody>
      </p:sp>
    </p:spTree>
    <p:extLst>
      <p:ext uri="{BB962C8B-B14F-4D97-AF65-F5344CB8AC3E}">
        <p14:creationId xmlns:p14="http://schemas.microsoft.com/office/powerpoint/2010/main" val="372254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814AB4C-0603-5045-8EF6-8DE490B06AE3}" type="datetimeFigureOut">
              <a:rPr lang="en-ES" smtClean="0"/>
              <a:t>21/8/25</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04662497-F66F-7842-AF76-74CACF63B478}" type="slidenum">
              <a:rPr lang="en-ES" smtClean="0"/>
              <a:t>‹#›</a:t>
            </a:fld>
            <a:endParaRPr lang="en-ES"/>
          </a:p>
        </p:txBody>
      </p:sp>
    </p:spTree>
    <p:extLst>
      <p:ext uri="{BB962C8B-B14F-4D97-AF65-F5344CB8AC3E}">
        <p14:creationId xmlns:p14="http://schemas.microsoft.com/office/powerpoint/2010/main" val="1212174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814AB4C-0603-5045-8EF6-8DE490B06AE3}" type="datetimeFigureOut">
              <a:rPr lang="en-ES" smtClean="0"/>
              <a:t>21/8/25</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04662497-F66F-7842-AF76-74CACF63B478}" type="slidenum">
              <a:rPr lang="en-ES" smtClean="0"/>
              <a:t>‹#›</a:t>
            </a:fld>
            <a:endParaRPr lang="en-ES"/>
          </a:p>
        </p:txBody>
      </p:sp>
    </p:spTree>
    <p:extLst>
      <p:ext uri="{BB962C8B-B14F-4D97-AF65-F5344CB8AC3E}">
        <p14:creationId xmlns:p14="http://schemas.microsoft.com/office/powerpoint/2010/main" val="2200669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pattFill prst="pct90">
          <a:fgClr>
            <a:schemeClr val="accent1">
              <a:lumMod val="50000"/>
            </a:schemeClr>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814AB4C-0603-5045-8EF6-8DE490B06AE3}" type="datetimeFigureOut">
              <a:rPr lang="en-ES" smtClean="0"/>
              <a:t>21/8/25</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04662497-F66F-7842-AF76-74CACF63B478}" type="slidenum">
              <a:rPr lang="en-ES" smtClean="0"/>
              <a:t>‹#›</a:t>
            </a:fld>
            <a:endParaRPr lang="en-ES"/>
          </a:p>
        </p:txBody>
      </p:sp>
    </p:spTree>
    <p:extLst>
      <p:ext uri="{BB962C8B-B14F-4D97-AF65-F5344CB8AC3E}">
        <p14:creationId xmlns:p14="http://schemas.microsoft.com/office/powerpoint/2010/main" val="3214945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814AB4C-0603-5045-8EF6-8DE490B06AE3}" type="datetimeFigureOut">
              <a:rPr lang="en-ES" smtClean="0"/>
              <a:t>21/8/25</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04662497-F66F-7842-AF76-74CACF63B478}" type="slidenum">
              <a:rPr lang="en-ES" smtClean="0"/>
              <a:t>‹#›</a:t>
            </a:fld>
            <a:endParaRPr lang="en-ES"/>
          </a:p>
        </p:txBody>
      </p:sp>
    </p:spTree>
    <p:extLst>
      <p:ext uri="{BB962C8B-B14F-4D97-AF65-F5344CB8AC3E}">
        <p14:creationId xmlns:p14="http://schemas.microsoft.com/office/powerpoint/2010/main" val="4119930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814AB4C-0603-5045-8EF6-8DE490B06AE3}" type="datetimeFigureOut">
              <a:rPr lang="en-ES" smtClean="0"/>
              <a:t>21/8/25</a:t>
            </a:fld>
            <a:endParaRPr lang="en-ES"/>
          </a:p>
        </p:txBody>
      </p:sp>
      <p:sp>
        <p:nvSpPr>
          <p:cNvPr id="6" name="Footer Placeholder 5"/>
          <p:cNvSpPr>
            <a:spLocks noGrp="1"/>
          </p:cNvSpPr>
          <p:nvPr>
            <p:ph type="ftr" sz="quarter" idx="11"/>
          </p:nvPr>
        </p:nvSpPr>
        <p:spPr/>
        <p:txBody>
          <a:bodyPr/>
          <a:lstStyle/>
          <a:p>
            <a:endParaRPr lang="en-ES"/>
          </a:p>
        </p:txBody>
      </p:sp>
      <p:sp>
        <p:nvSpPr>
          <p:cNvPr id="7" name="Slide Number Placeholder 6"/>
          <p:cNvSpPr>
            <a:spLocks noGrp="1"/>
          </p:cNvSpPr>
          <p:nvPr>
            <p:ph type="sldNum" sz="quarter" idx="12"/>
          </p:nvPr>
        </p:nvSpPr>
        <p:spPr/>
        <p:txBody>
          <a:bodyPr/>
          <a:lstStyle/>
          <a:p>
            <a:fld id="{04662497-F66F-7842-AF76-74CACF63B478}" type="slidenum">
              <a:rPr lang="en-ES" smtClean="0"/>
              <a:t>‹#›</a:t>
            </a:fld>
            <a:endParaRPr lang="en-ES"/>
          </a:p>
        </p:txBody>
      </p:sp>
    </p:spTree>
    <p:extLst>
      <p:ext uri="{BB962C8B-B14F-4D97-AF65-F5344CB8AC3E}">
        <p14:creationId xmlns:p14="http://schemas.microsoft.com/office/powerpoint/2010/main" val="79287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814AB4C-0603-5045-8EF6-8DE490B06AE3}" type="datetimeFigureOut">
              <a:rPr lang="en-ES" smtClean="0"/>
              <a:t>21/8/25</a:t>
            </a:fld>
            <a:endParaRPr lang="en-ES"/>
          </a:p>
        </p:txBody>
      </p:sp>
      <p:sp>
        <p:nvSpPr>
          <p:cNvPr id="8" name="Footer Placeholder 7"/>
          <p:cNvSpPr>
            <a:spLocks noGrp="1"/>
          </p:cNvSpPr>
          <p:nvPr>
            <p:ph type="ftr" sz="quarter" idx="11"/>
          </p:nvPr>
        </p:nvSpPr>
        <p:spPr/>
        <p:txBody>
          <a:bodyPr/>
          <a:lstStyle/>
          <a:p>
            <a:endParaRPr lang="en-ES"/>
          </a:p>
        </p:txBody>
      </p:sp>
      <p:sp>
        <p:nvSpPr>
          <p:cNvPr id="9" name="Slide Number Placeholder 8"/>
          <p:cNvSpPr>
            <a:spLocks noGrp="1"/>
          </p:cNvSpPr>
          <p:nvPr>
            <p:ph type="sldNum" sz="quarter" idx="12"/>
          </p:nvPr>
        </p:nvSpPr>
        <p:spPr/>
        <p:txBody>
          <a:bodyPr/>
          <a:lstStyle/>
          <a:p>
            <a:fld id="{04662497-F66F-7842-AF76-74CACF63B478}" type="slidenum">
              <a:rPr lang="en-ES" smtClean="0"/>
              <a:t>‹#›</a:t>
            </a:fld>
            <a:endParaRPr lang="en-ES"/>
          </a:p>
        </p:txBody>
      </p:sp>
    </p:spTree>
    <p:extLst>
      <p:ext uri="{BB962C8B-B14F-4D97-AF65-F5344CB8AC3E}">
        <p14:creationId xmlns:p14="http://schemas.microsoft.com/office/powerpoint/2010/main" val="2139635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814AB4C-0603-5045-8EF6-8DE490B06AE3}" type="datetimeFigureOut">
              <a:rPr lang="en-ES" smtClean="0"/>
              <a:t>21/8/25</a:t>
            </a:fld>
            <a:endParaRPr lang="en-ES"/>
          </a:p>
        </p:txBody>
      </p:sp>
      <p:sp>
        <p:nvSpPr>
          <p:cNvPr id="4" name="Footer Placeholder 3"/>
          <p:cNvSpPr>
            <a:spLocks noGrp="1"/>
          </p:cNvSpPr>
          <p:nvPr>
            <p:ph type="ftr" sz="quarter" idx="11"/>
          </p:nvPr>
        </p:nvSpPr>
        <p:spPr/>
        <p:txBody>
          <a:bodyPr/>
          <a:lstStyle/>
          <a:p>
            <a:endParaRPr lang="en-ES"/>
          </a:p>
        </p:txBody>
      </p:sp>
      <p:sp>
        <p:nvSpPr>
          <p:cNvPr id="5" name="Slide Number Placeholder 4"/>
          <p:cNvSpPr>
            <a:spLocks noGrp="1"/>
          </p:cNvSpPr>
          <p:nvPr>
            <p:ph type="sldNum" sz="quarter" idx="12"/>
          </p:nvPr>
        </p:nvSpPr>
        <p:spPr/>
        <p:txBody>
          <a:bodyPr/>
          <a:lstStyle/>
          <a:p>
            <a:fld id="{04662497-F66F-7842-AF76-74CACF63B478}" type="slidenum">
              <a:rPr lang="en-ES" smtClean="0"/>
              <a:t>‹#›</a:t>
            </a:fld>
            <a:endParaRPr lang="en-ES"/>
          </a:p>
        </p:txBody>
      </p:sp>
    </p:spTree>
    <p:extLst>
      <p:ext uri="{BB962C8B-B14F-4D97-AF65-F5344CB8AC3E}">
        <p14:creationId xmlns:p14="http://schemas.microsoft.com/office/powerpoint/2010/main" val="356133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14AB4C-0603-5045-8EF6-8DE490B06AE3}" type="datetimeFigureOut">
              <a:rPr lang="en-ES" smtClean="0"/>
              <a:t>21/8/25</a:t>
            </a:fld>
            <a:endParaRPr lang="en-ES"/>
          </a:p>
        </p:txBody>
      </p:sp>
      <p:sp>
        <p:nvSpPr>
          <p:cNvPr id="3" name="Footer Placeholder 2"/>
          <p:cNvSpPr>
            <a:spLocks noGrp="1"/>
          </p:cNvSpPr>
          <p:nvPr>
            <p:ph type="ftr" sz="quarter" idx="11"/>
          </p:nvPr>
        </p:nvSpPr>
        <p:spPr/>
        <p:txBody>
          <a:bodyPr/>
          <a:lstStyle/>
          <a:p>
            <a:endParaRPr lang="en-ES"/>
          </a:p>
        </p:txBody>
      </p:sp>
      <p:sp>
        <p:nvSpPr>
          <p:cNvPr id="4" name="Slide Number Placeholder 3"/>
          <p:cNvSpPr>
            <a:spLocks noGrp="1"/>
          </p:cNvSpPr>
          <p:nvPr>
            <p:ph type="sldNum" sz="quarter" idx="12"/>
          </p:nvPr>
        </p:nvSpPr>
        <p:spPr/>
        <p:txBody>
          <a:bodyPr/>
          <a:lstStyle/>
          <a:p>
            <a:fld id="{04662497-F66F-7842-AF76-74CACF63B478}" type="slidenum">
              <a:rPr lang="en-ES" smtClean="0"/>
              <a:t>‹#›</a:t>
            </a:fld>
            <a:endParaRPr lang="en-ES"/>
          </a:p>
        </p:txBody>
      </p:sp>
    </p:spTree>
    <p:extLst>
      <p:ext uri="{BB962C8B-B14F-4D97-AF65-F5344CB8AC3E}">
        <p14:creationId xmlns:p14="http://schemas.microsoft.com/office/powerpoint/2010/main" val="122182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814AB4C-0603-5045-8EF6-8DE490B06AE3}" type="datetimeFigureOut">
              <a:rPr lang="en-ES" smtClean="0"/>
              <a:t>21/8/25</a:t>
            </a:fld>
            <a:endParaRPr lang="en-ES"/>
          </a:p>
        </p:txBody>
      </p:sp>
      <p:sp>
        <p:nvSpPr>
          <p:cNvPr id="6" name="Footer Placeholder 5"/>
          <p:cNvSpPr>
            <a:spLocks noGrp="1"/>
          </p:cNvSpPr>
          <p:nvPr>
            <p:ph type="ftr" sz="quarter" idx="11"/>
          </p:nvPr>
        </p:nvSpPr>
        <p:spPr/>
        <p:txBody>
          <a:bodyPr/>
          <a:lstStyle/>
          <a:p>
            <a:endParaRPr lang="en-ES"/>
          </a:p>
        </p:txBody>
      </p:sp>
      <p:sp>
        <p:nvSpPr>
          <p:cNvPr id="7" name="Slide Number Placeholder 6"/>
          <p:cNvSpPr>
            <a:spLocks noGrp="1"/>
          </p:cNvSpPr>
          <p:nvPr>
            <p:ph type="sldNum" sz="quarter" idx="12"/>
          </p:nvPr>
        </p:nvSpPr>
        <p:spPr/>
        <p:txBody>
          <a:bodyPr/>
          <a:lstStyle/>
          <a:p>
            <a:fld id="{04662497-F66F-7842-AF76-74CACF63B478}" type="slidenum">
              <a:rPr lang="en-ES" smtClean="0"/>
              <a:t>‹#›</a:t>
            </a:fld>
            <a:endParaRPr lang="en-ES"/>
          </a:p>
        </p:txBody>
      </p:sp>
    </p:spTree>
    <p:extLst>
      <p:ext uri="{BB962C8B-B14F-4D97-AF65-F5344CB8AC3E}">
        <p14:creationId xmlns:p14="http://schemas.microsoft.com/office/powerpoint/2010/main" val="4074309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814AB4C-0603-5045-8EF6-8DE490B06AE3}" type="datetimeFigureOut">
              <a:rPr lang="en-ES" smtClean="0"/>
              <a:t>21/8/25</a:t>
            </a:fld>
            <a:endParaRPr lang="en-ES"/>
          </a:p>
        </p:txBody>
      </p:sp>
      <p:sp>
        <p:nvSpPr>
          <p:cNvPr id="6" name="Footer Placeholder 5"/>
          <p:cNvSpPr>
            <a:spLocks noGrp="1"/>
          </p:cNvSpPr>
          <p:nvPr>
            <p:ph type="ftr" sz="quarter" idx="11"/>
          </p:nvPr>
        </p:nvSpPr>
        <p:spPr/>
        <p:txBody>
          <a:bodyPr/>
          <a:lstStyle/>
          <a:p>
            <a:endParaRPr lang="en-ES"/>
          </a:p>
        </p:txBody>
      </p:sp>
      <p:sp>
        <p:nvSpPr>
          <p:cNvPr id="7" name="Slide Number Placeholder 6"/>
          <p:cNvSpPr>
            <a:spLocks noGrp="1"/>
          </p:cNvSpPr>
          <p:nvPr>
            <p:ph type="sldNum" sz="quarter" idx="12"/>
          </p:nvPr>
        </p:nvSpPr>
        <p:spPr/>
        <p:txBody>
          <a:bodyPr/>
          <a:lstStyle/>
          <a:p>
            <a:fld id="{04662497-F66F-7842-AF76-74CACF63B478}" type="slidenum">
              <a:rPr lang="en-ES" smtClean="0"/>
              <a:t>‹#›</a:t>
            </a:fld>
            <a:endParaRPr lang="en-ES"/>
          </a:p>
        </p:txBody>
      </p:sp>
    </p:spTree>
    <p:extLst>
      <p:ext uri="{BB962C8B-B14F-4D97-AF65-F5344CB8AC3E}">
        <p14:creationId xmlns:p14="http://schemas.microsoft.com/office/powerpoint/2010/main" val="2403113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1814AB4C-0603-5045-8EF6-8DE490B06AE3}" type="datetimeFigureOut">
              <a:rPr lang="en-ES" smtClean="0"/>
              <a:t>21/8/25</a:t>
            </a:fld>
            <a:endParaRPr lang="en-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04662497-F66F-7842-AF76-74CACF63B478}" type="slidenum">
              <a:rPr lang="en-ES" smtClean="0"/>
              <a:t>‹#›</a:t>
            </a:fld>
            <a:endParaRPr lang="en-ES"/>
          </a:p>
        </p:txBody>
      </p:sp>
    </p:spTree>
    <p:extLst>
      <p:ext uri="{BB962C8B-B14F-4D97-AF65-F5344CB8AC3E}">
        <p14:creationId xmlns:p14="http://schemas.microsoft.com/office/powerpoint/2010/main" val="351616883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oi.org/10.1093/bioinformatics/btae498" TargetMode="External"/><Relationship Id="rId2" Type="http://schemas.openxmlformats.org/officeDocument/2006/relationships/hyperlink" Target="https://doi.org/10.1038/s41592-019-0619-0" TargetMode="External"/><Relationship Id="rId1" Type="http://schemas.openxmlformats.org/officeDocument/2006/relationships/slideLayout" Target="../slideLayouts/slideLayout2.xml"/><Relationship Id="rId4" Type="http://schemas.openxmlformats.org/officeDocument/2006/relationships/hyperlink" Target="https://doi.org/10.1038/nrrheum.2017.37"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90">
          <a:fgClr>
            <a:schemeClr val="accent1">
              <a:lumMod val="50000"/>
            </a:schemeClr>
          </a:fgClr>
          <a:bgClr>
            <a:schemeClr val="bg1"/>
          </a:bgClr>
        </a:pattFill>
        <a:effectLst/>
      </p:bgPr>
    </p:bg>
    <p:spTree>
      <p:nvGrpSpPr>
        <p:cNvPr id="1" name=""/>
        <p:cNvGrpSpPr/>
        <p:nvPr/>
      </p:nvGrpSpPr>
      <p:grpSpPr>
        <a:xfrm>
          <a:off x="0" y="0"/>
          <a:ext cx="0" cy="0"/>
          <a:chOff x="0" y="0"/>
          <a:chExt cx="0" cy="0"/>
        </a:xfrm>
      </p:grpSpPr>
      <p:pic>
        <p:nvPicPr>
          <p:cNvPr id="6" name="Picture 5" descr="Diagram of a cell cycle&#10;&#10;AI-generated content may be incorrect.">
            <a:extLst>
              <a:ext uri="{FF2B5EF4-FFF2-40B4-BE49-F238E27FC236}">
                <a16:creationId xmlns:a16="http://schemas.microsoft.com/office/drawing/2014/main" id="{8C7F7C81-A882-78BF-C618-D6EEFDC45253}"/>
              </a:ext>
            </a:extLst>
          </p:cNvPr>
          <p:cNvPicPr>
            <a:picLocks noChangeAspect="1"/>
          </p:cNvPicPr>
          <p:nvPr/>
        </p:nvPicPr>
        <p:blipFill>
          <a:blip r:embed="rId2"/>
          <a:stretch>
            <a:fillRect/>
          </a:stretch>
        </p:blipFill>
        <p:spPr>
          <a:xfrm>
            <a:off x="987972" y="778954"/>
            <a:ext cx="3679671" cy="4173429"/>
          </a:xfrm>
          <a:prstGeom prst="rect">
            <a:avLst/>
          </a:prstGeom>
        </p:spPr>
      </p:pic>
      <p:pic>
        <p:nvPicPr>
          <p:cNvPr id="8" name="Picture 7" descr="A diagram of a cell division&#10;&#10;AI-generated content may be incorrect.">
            <a:extLst>
              <a:ext uri="{FF2B5EF4-FFF2-40B4-BE49-F238E27FC236}">
                <a16:creationId xmlns:a16="http://schemas.microsoft.com/office/drawing/2014/main" id="{C5670900-995B-1660-F5A1-53971896C6C6}"/>
              </a:ext>
            </a:extLst>
          </p:cNvPr>
          <p:cNvPicPr>
            <a:picLocks noChangeAspect="1"/>
          </p:cNvPicPr>
          <p:nvPr/>
        </p:nvPicPr>
        <p:blipFill>
          <a:blip r:embed="rId3"/>
          <a:stretch>
            <a:fillRect/>
          </a:stretch>
        </p:blipFill>
        <p:spPr>
          <a:xfrm>
            <a:off x="6942766" y="2283290"/>
            <a:ext cx="3979701" cy="4452897"/>
          </a:xfrm>
          <a:prstGeom prst="rect">
            <a:avLst/>
          </a:prstGeom>
        </p:spPr>
      </p:pic>
      <p:sp>
        <p:nvSpPr>
          <p:cNvPr id="4" name="TextBox 3">
            <a:extLst>
              <a:ext uri="{FF2B5EF4-FFF2-40B4-BE49-F238E27FC236}">
                <a16:creationId xmlns:a16="http://schemas.microsoft.com/office/drawing/2014/main" id="{241F4370-70DB-4C44-2AE3-9995940DE4DB}"/>
              </a:ext>
            </a:extLst>
          </p:cNvPr>
          <p:cNvSpPr txBox="1"/>
          <p:nvPr/>
        </p:nvSpPr>
        <p:spPr>
          <a:xfrm>
            <a:off x="1581807" y="196100"/>
            <a:ext cx="9028386" cy="523220"/>
          </a:xfrm>
          <a:prstGeom prst="rect">
            <a:avLst/>
          </a:prstGeom>
          <a:noFill/>
        </p:spPr>
        <p:txBody>
          <a:bodyPr wrap="square" rtlCol="0">
            <a:spAutoFit/>
          </a:bodyPr>
          <a:lstStyle/>
          <a:p>
            <a:pPr algn="ctr"/>
            <a:r>
              <a:rPr lang="en-ES" sz="2800" b="1" dirty="0"/>
              <a:t>Patophysiology of IBD</a:t>
            </a:r>
          </a:p>
        </p:txBody>
      </p:sp>
      <p:sp>
        <p:nvSpPr>
          <p:cNvPr id="11" name="TextBox 10">
            <a:extLst>
              <a:ext uri="{FF2B5EF4-FFF2-40B4-BE49-F238E27FC236}">
                <a16:creationId xmlns:a16="http://schemas.microsoft.com/office/drawing/2014/main" id="{769CFF21-D98F-4D2A-1132-D53D61ADDC4C}"/>
              </a:ext>
            </a:extLst>
          </p:cNvPr>
          <p:cNvSpPr txBox="1"/>
          <p:nvPr/>
        </p:nvSpPr>
        <p:spPr>
          <a:xfrm>
            <a:off x="987972" y="5053627"/>
            <a:ext cx="4960883" cy="1477328"/>
          </a:xfrm>
          <a:prstGeom prst="rect">
            <a:avLst/>
          </a:prstGeom>
          <a:noFill/>
        </p:spPr>
        <p:txBody>
          <a:bodyPr wrap="square" rtlCol="0">
            <a:spAutoFit/>
          </a:bodyPr>
          <a:lstStyle/>
          <a:p>
            <a:r>
              <a:rPr lang="en-ES" b="1" dirty="0"/>
              <a:t>Complex disease driven by:</a:t>
            </a:r>
          </a:p>
          <a:p>
            <a:pPr marL="285750" indent="-285750">
              <a:buFont typeface="Arial" panose="020B0604020202020204" pitchFamily="34" charset="0"/>
              <a:buChar char="•"/>
            </a:pPr>
            <a:r>
              <a:rPr lang="en-ES" dirty="0"/>
              <a:t>Enviromental Factors</a:t>
            </a:r>
          </a:p>
          <a:p>
            <a:pPr marL="285750" indent="-285750">
              <a:buFont typeface="Arial" panose="020B0604020202020204" pitchFamily="34" charset="0"/>
              <a:buChar char="•"/>
            </a:pPr>
            <a:r>
              <a:rPr lang="en-ES" dirty="0"/>
              <a:t>Genetic Factors </a:t>
            </a:r>
          </a:p>
          <a:p>
            <a:pPr marL="285750" indent="-285750">
              <a:buFont typeface="Arial" panose="020B0604020202020204" pitchFamily="34" charset="0"/>
              <a:buChar char="•"/>
            </a:pPr>
            <a:r>
              <a:rPr lang="en-ES" dirty="0"/>
              <a:t>Inmune System Predisposition</a:t>
            </a:r>
          </a:p>
          <a:p>
            <a:endParaRPr lang="en-ES" dirty="0"/>
          </a:p>
        </p:txBody>
      </p:sp>
      <p:sp>
        <p:nvSpPr>
          <p:cNvPr id="12" name="TextBox 11">
            <a:extLst>
              <a:ext uri="{FF2B5EF4-FFF2-40B4-BE49-F238E27FC236}">
                <a16:creationId xmlns:a16="http://schemas.microsoft.com/office/drawing/2014/main" id="{1AAD7446-F272-2F53-90DF-4FD3FFD4F8A7}"/>
              </a:ext>
            </a:extLst>
          </p:cNvPr>
          <p:cNvSpPr txBox="1"/>
          <p:nvPr/>
        </p:nvSpPr>
        <p:spPr>
          <a:xfrm>
            <a:off x="6189228" y="857331"/>
            <a:ext cx="5885794" cy="1477328"/>
          </a:xfrm>
          <a:prstGeom prst="rect">
            <a:avLst/>
          </a:prstGeom>
          <a:noFill/>
        </p:spPr>
        <p:txBody>
          <a:bodyPr wrap="square" rtlCol="0">
            <a:spAutoFit/>
          </a:bodyPr>
          <a:lstStyle/>
          <a:p>
            <a:pPr algn="just"/>
            <a:r>
              <a:rPr lang="en-ES" dirty="0"/>
              <a:t>Characterised by an </a:t>
            </a:r>
            <a:r>
              <a:rPr lang="en-ES" b="1" dirty="0"/>
              <a:t>epithelial barrier impairment</a:t>
            </a:r>
            <a:r>
              <a:rPr lang="en-ES" dirty="0"/>
              <a:t>, which </a:t>
            </a:r>
            <a:r>
              <a:rPr lang="en-ES" b="1" dirty="0"/>
              <a:t>disrups inmume system homeostasis </a:t>
            </a:r>
            <a:r>
              <a:rPr lang="en-ES" dirty="0"/>
              <a:t>and  </a:t>
            </a:r>
            <a:r>
              <a:rPr lang="en-ES" b="1" dirty="0"/>
              <a:t>disbalances the cytokine production</a:t>
            </a:r>
            <a:r>
              <a:rPr lang="en-ES" dirty="0"/>
              <a:t> which ultimately leads into an </a:t>
            </a:r>
            <a:r>
              <a:rPr lang="en-ES" b="1" dirty="0"/>
              <a:t>state of chronic inflammation</a:t>
            </a:r>
          </a:p>
          <a:p>
            <a:pPr algn="just"/>
            <a:endParaRPr lang="en-ES" dirty="0"/>
          </a:p>
        </p:txBody>
      </p:sp>
    </p:spTree>
    <p:extLst>
      <p:ext uri="{BB962C8B-B14F-4D97-AF65-F5344CB8AC3E}">
        <p14:creationId xmlns:p14="http://schemas.microsoft.com/office/powerpoint/2010/main" val="1114502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D47C0-08D1-6D74-FA2C-D853B99B1F31}"/>
              </a:ext>
            </a:extLst>
          </p:cNvPr>
          <p:cNvSpPr>
            <a:spLocks noGrp="1"/>
          </p:cNvSpPr>
          <p:nvPr>
            <p:ph type="title"/>
          </p:nvPr>
        </p:nvSpPr>
        <p:spPr>
          <a:xfrm>
            <a:off x="838200" y="-53176"/>
            <a:ext cx="10515600" cy="1325563"/>
          </a:xfrm>
        </p:spPr>
        <p:txBody>
          <a:bodyPr>
            <a:normAutofit/>
          </a:bodyPr>
          <a:lstStyle/>
          <a:p>
            <a:pPr algn="ctr"/>
            <a:r>
              <a:rPr lang="en-ES" sz="2800" dirty="0"/>
              <a:t>Data</a:t>
            </a:r>
            <a:r>
              <a:rPr lang="en-ES" sz="3600" dirty="0"/>
              <a:t> </a:t>
            </a:r>
            <a:r>
              <a:rPr lang="en-ES" sz="2800" dirty="0"/>
              <a:t>Structure and Attempted Analyses</a:t>
            </a:r>
            <a:endParaRPr lang="en-ES" sz="3600" dirty="0"/>
          </a:p>
        </p:txBody>
      </p:sp>
      <p:sp>
        <p:nvSpPr>
          <p:cNvPr id="4" name="TextBox 3">
            <a:extLst>
              <a:ext uri="{FF2B5EF4-FFF2-40B4-BE49-F238E27FC236}">
                <a16:creationId xmlns:a16="http://schemas.microsoft.com/office/drawing/2014/main" id="{9B750CEC-6366-E1BA-0C9E-C6963ACDD7C4}"/>
              </a:ext>
            </a:extLst>
          </p:cNvPr>
          <p:cNvSpPr txBox="1"/>
          <p:nvPr/>
        </p:nvSpPr>
        <p:spPr>
          <a:xfrm>
            <a:off x="1413357" y="1433305"/>
            <a:ext cx="4351283" cy="954107"/>
          </a:xfrm>
          <a:prstGeom prst="rect">
            <a:avLst/>
          </a:prstGeom>
          <a:noFill/>
        </p:spPr>
        <p:txBody>
          <a:bodyPr wrap="square" rtlCol="0">
            <a:spAutoFit/>
          </a:bodyPr>
          <a:lstStyle/>
          <a:p>
            <a:pPr algn="just"/>
            <a:r>
              <a:rPr lang="en-ES" sz="1400" dirty="0"/>
              <a:t>Starting with 44 Samples (32 different patients):</a:t>
            </a:r>
          </a:p>
          <a:p>
            <a:pPr marL="285750" indent="-285750" algn="just">
              <a:buFont typeface="Arial" panose="020B0604020202020204" pitchFamily="34" charset="0"/>
              <a:buChar char="•"/>
            </a:pPr>
            <a:r>
              <a:rPr lang="en-ES" sz="1400" dirty="0">
                <a:solidFill>
                  <a:schemeClr val="accent2"/>
                </a:solidFill>
              </a:rPr>
              <a:t>15 Inflamed</a:t>
            </a:r>
          </a:p>
          <a:p>
            <a:pPr marL="285750" indent="-285750" algn="just">
              <a:buFont typeface="Arial" panose="020B0604020202020204" pitchFamily="34" charset="0"/>
              <a:buChar char="•"/>
            </a:pPr>
            <a:r>
              <a:rPr lang="en-ES" sz="1400" dirty="0">
                <a:solidFill>
                  <a:srgbClr val="0070C0"/>
                </a:solidFill>
              </a:rPr>
              <a:t>11 Non Inflamed</a:t>
            </a:r>
          </a:p>
          <a:p>
            <a:pPr marL="285750" indent="-285750" algn="just">
              <a:buFont typeface="Arial" panose="020B0604020202020204" pitchFamily="34" charset="0"/>
              <a:buChar char="•"/>
            </a:pPr>
            <a:r>
              <a:rPr lang="en-ES" sz="1400" dirty="0">
                <a:solidFill>
                  <a:schemeClr val="accent3">
                    <a:lumMod val="60000"/>
                    <a:lumOff val="40000"/>
                  </a:schemeClr>
                </a:solidFill>
              </a:rPr>
              <a:t>18 Healthy (CRC patients)</a:t>
            </a:r>
          </a:p>
        </p:txBody>
      </p:sp>
      <p:sp>
        <p:nvSpPr>
          <p:cNvPr id="5" name="Right Arrow 4">
            <a:extLst>
              <a:ext uri="{FF2B5EF4-FFF2-40B4-BE49-F238E27FC236}">
                <a16:creationId xmlns:a16="http://schemas.microsoft.com/office/drawing/2014/main" id="{0885CCEA-7096-A025-B051-E00C34885B06}"/>
              </a:ext>
            </a:extLst>
          </p:cNvPr>
          <p:cNvSpPr/>
          <p:nvPr/>
        </p:nvSpPr>
        <p:spPr>
          <a:xfrm>
            <a:off x="6006546" y="1781149"/>
            <a:ext cx="735496" cy="258417"/>
          </a:xfrm>
          <a:prstGeom prst="rightArrow">
            <a:avLst/>
          </a:prstGeom>
          <a:solidFill>
            <a:schemeClr val="bg2">
              <a:lumMod val="25000"/>
              <a:lumOff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ES"/>
          </a:p>
        </p:txBody>
      </p:sp>
      <p:sp>
        <p:nvSpPr>
          <p:cNvPr id="6" name="TextBox 5">
            <a:extLst>
              <a:ext uri="{FF2B5EF4-FFF2-40B4-BE49-F238E27FC236}">
                <a16:creationId xmlns:a16="http://schemas.microsoft.com/office/drawing/2014/main" id="{5CD3E6BB-47A2-50CA-1028-3B4296C86EB3}"/>
              </a:ext>
            </a:extLst>
          </p:cNvPr>
          <p:cNvSpPr txBox="1"/>
          <p:nvPr/>
        </p:nvSpPr>
        <p:spPr>
          <a:xfrm>
            <a:off x="8070574" y="1164526"/>
            <a:ext cx="1190711" cy="369332"/>
          </a:xfrm>
          <a:prstGeom prst="rect">
            <a:avLst/>
          </a:prstGeom>
          <a:noFill/>
        </p:spPr>
        <p:txBody>
          <a:bodyPr wrap="none" rtlCol="0">
            <a:spAutoFit/>
          </a:bodyPr>
          <a:lstStyle/>
          <a:p>
            <a:r>
              <a:rPr lang="en-ES" b="1" u="sng" dirty="0"/>
              <a:t>Objective</a:t>
            </a:r>
          </a:p>
        </p:txBody>
      </p:sp>
      <p:sp>
        <p:nvSpPr>
          <p:cNvPr id="7" name="TextBox 6">
            <a:extLst>
              <a:ext uri="{FF2B5EF4-FFF2-40B4-BE49-F238E27FC236}">
                <a16:creationId xmlns:a16="http://schemas.microsoft.com/office/drawing/2014/main" id="{659E561F-47AF-E073-0079-55B9ED0B3662}"/>
              </a:ext>
            </a:extLst>
          </p:cNvPr>
          <p:cNvSpPr txBox="1"/>
          <p:nvPr/>
        </p:nvSpPr>
        <p:spPr>
          <a:xfrm>
            <a:off x="7056783" y="1506239"/>
            <a:ext cx="3816626" cy="923330"/>
          </a:xfrm>
          <a:prstGeom prst="rect">
            <a:avLst/>
          </a:prstGeom>
          <a:noFill/>
        </p:spPr>
        <p:txBody>
          <a:bodyPr wrap="square" rtlCol="0">
            <a:spAutoFit/>
          </a:bodyPr>
          <a:lstStyle/>
          <a:p>
            <a:r>
              <a:rPr lang="en-ES" dirty="0"/>
              <a:t>Explore differences between Healthy (Non Inflamed, Healthy) and Inflamed tissue</a:t>
            </a:r>
          </a:p>
        </p:txBody>
      </p:sp>
      <p:graphicFrame>
        <p:nvGraphicFramePr>
          <p:cNvPr id="8" name="Table 7">
            <a:extLst>
              <a:ext uri="{FF2B5EF4-FFF2-40B4-BE49-F238E27FC236}">
                <a16:creationId xmlns:a16="http://schemas.microsoft.com/office/drawing/2014/main" id="{4B51C32F-4C0F-C359-6CE2-D1BA0CBC94CF}"/>
              </a:ext>
            </a:extLst>
          </p:cNvPr>
          <p:cNvGraphicFramePr>
            <a:graphicFrameLocks noGrp="1"/>
          </p:cNvGraphicFramePr>
          <p:nvPr>
            <p:extLst>
              <p:ext uri="{D42A27DB-BD31-4B8C-83A1-F6EECF244321}">
                <p14:modId xmlns:p14="http://schemas.microsoft.com/office/powerpoint/2010/main" val="3702801710"/>
              </p:ext>
            </p:extLst>
          </p:nvPr>
        </p:nvGraphicFramePr>
        <p:xfrm>
          <a:off x="1153407" y="3599677"/>
          <a:ext cx="10515601" cy="2664253"/>
        </p:xfrm>
        <a:graphic>
          <a:graphicData uri="http://schemas.openxmlformats.org/drawingml/2006/table">
            <a:tbl>
              <a:tblPr firstCol="1" bandRow="1">
                <a:tableStyleId>{5C22544A-7EE6-4342-B048-85BDC9FD1C3A}</a:tableStyleId>
              </a:tblPr>
              <a:tblGrid>
                <a:gridCol w="1907845">
                  <a:extLst>
                    <a:ext uri="{9D8B030D-6E8A-4147-A177-3AD203B41FA5}">
                      <a16:colId xmlns:a16="http://schemas.microsoft.com/office/drawing/2014/main" val="1210225259"/>
                    </a:ext>
                  </a:extLst>
                </a:gridCol>
                <a:gridCol w="4621696">
                  <a:extLst>
                    <a:ext uri="{9D8B030D-6E8A-4147-A177-3AD203B41FA5}">
                      <a16:colId xmlns:a16="http://schemas.microsoft.com/office/drawing/2014/main" val="2303991876"/>
                    </a:ext>
                  </a:extLst>
                </a:gridCol>
                <a:gridCol w="3986060">
                  <a:extLst>
                    <a:ext uri="{9D8B030D-6E8A-4147-A177-3AD203B41FA5}">
                      <a16:colId xmlns:a16="http://schemas.microsoft.com/office/drawing/2014/main" val="2705058171"/>
                    </a:ext>
                  </a:extLst>
                </a:gridCol>
              </a:tblGrid>
              <a:tr h="561133">
                <a:tc>
                  <a:txBody>
                    <a:bodyPr/>
                    <a:lstStyle/>
                    <a:p>
                      <a:endParaRPr lang="en-ES" dirty="0"/>
                    </a:p>
                  </a:txBody>
                  <a:tcPr/>
                </a:tc>
                <a:tc>
                  <a:txBody>
                    <a:bodyPr/>
                    <a:lstStyle/>
                    <a:p>
                      <a:pPr algn="ctr"/>
                      <a:r>
                        <a:rPr lang="en-ES" dirty="0"/>
                        <a:t>Comparison Design</a:t>
                      </a:r>
                    </a:p>
                  </a:txBody>
                  <a:tcPr/>
                </a:tc>
                <a:tc>
                  <a:txBody>
                    <a:bodyPr/>
                    <a:lstStyle/>
                    <a:p>
                      <a:pPr algn="ctr"/>
                      <a:r>
                        <a:rPr lang="en-ES" dirty="0"/>
                        <a:t>Issue</a:t>
                      </a:r>
                    </a:p>
                  </a:txBody>
                  <a:tcPr/>
                </a:tc>
                <a:extLst>
                  <a:ext uri="{0D108BD9-81ED-4DB2-BD59-A6C34878D82A}">
                    <a16:rowId xmlns:a16="http://schemas.microsoft.com/office/drawing/2014/main" val="2274466980"/>
                  </a:ext>
                </a:extLst>
              </a:tr>
              <a:tr h="561133">
                <a:tc>
                  <a:txBody>
                    <a:bodyPr/>
                    <a:lstStyle/>
                    <a:p>
                      <a:r>
                        <a:rPr lang="en-ES" dirty="0"/>
                        <a:t>Option 1</a:t>
                      </a:r>
                    </a:p>
                  </a:txBody>
                  <a:tcPr/>
                </a:tc>
                <a:tc>
                  <a:txBody>
                    <a:bodyPr/>
                    <a:lstStyle/>
                    <a:p>
                      <a:r>
                        <a:rPr lang="en-ES" sz="1600" dirty="0"/>
                        <a:t>Inflamed Vs Non Inflamed (Correcting by patient) </a:t>
                      </a:r>
                    </a:p>
                  </a:txBody>
                  <a:tcPr/>
                </a:tc>
                <a:tc>
                  <a:txBody>
                    <a:bodyPr/>
                    <a:lstStyle/>
                    <a:p>
                      <a:r>
                        <a:rPr lang="en-ES" sz="1600" dirty="0"/>
                        <a:t>Low number of Non Inflamed cells (too low DEGs)</a:t>
                      </a:r>
                    </a:p>
                  </a:txBody>
                  <a:tcPr/>
                </a:tc>
                <a:extLst>
                  <a:ext uri="{0D108BD9-81ED-4DB2-BD59-A6C34878D82A}">
                    <a16:rowId xmlns:a16="http://schemas.microsoft.com/office/drawing/2014/main" val="667683243"/>
                  </a:ext>
                </a:extLst>
              </a:tr>
              <a:tr h="561133">
                <a:tc>
                  <a:txBody>
                    <a:bodyPr/>
                    <a:lstStyle/>
                    <a:p>
                      <a:r>
                        <a:rPr lang="en-ES" dirty="0"/>
                        <a:t>Option 2</a:t>
                      </a:r>
                    </a:p>
                  </a:txBody>
                  <a:tcPr/>
                </a:tc>
                <a:tc>
                  <a:txBody>
                    <a:bodyPr/>
                    <a:lstStyle/>
                    <a:p>
                      <a:r>
                        <a:rPr lang="en-ES" sz="1600" dirty="0"/>
                        <a:t>Inflamed Vs Healthy + Non Inflamed (Correcting by Patient / Batch)</a:t>
                      </a:r>
                    </a:p>
                  </a:txBody>
                  <a:tcPr/>
                </a:tc>
                <a:tc>
                  <a:txBody>
                    <a:bodyPr/>
                    <a:lstStyle/>
                    <a:p>
                      <a:r>
                        <a:rPr lang="en-ES" sz="1400" dirty="0"/>
                        <a:t>Low number of  “Anchor” cells (cells from both conditions present in the same Batch / Patient), too strong correction + Assuming Healthy = Non Inflamed</a:t>
                      </a:r>
                    </a:p>
                  </a:txBody>
                  <a:tcPr/>
                </a:tc>
                <a:extLst>
                  <a:ext uri="{0D108BD9-81ED-4DB2-BD59-A6C34878D82A}">
                    <a16:rowId xmlns:a16="http://schemas.microsoft.com/office/drawing/2014/main" val="3778772191"/>
                  </a:ext>
                </a:extLst>
              </a:tr>
              <a:tr h="561133">
                <a:tc>
                  <a:txBody>
                    <a:bodyPr/>
                    <a:lstStyle/>
                    <a:p>
                      <a:r>
                        <a:rPr lang="en-ES" dirty="0"/>
                        <a:t>Option 3</a:t>
                      </a:r>
                    </a:p>
                  </a:txBody>
                  <a:tcPr/>
                </a:tc>
                <a:tc>
                  <a:txBody>
                    <a:bodyPr/>
                    <a:lstStyle/>
                    <a:p>
                      <a:r>
                        <a:rPr lang="en-ES" sz="1600" dirty="0"/>
                        <a:t>Inflamed Vs Healthy (No correction)</a:t>
                      </a:r>
                    </a:p>
                  </a:txBody>
                  <a:tcPr/>
                </a:tc>
                <a:tc>
                  <a:txBody>
                    <a:bodyPr/>
                    <a:lstStyle/>
                    <a:p>
                      <a:r>
                        <a:rPr lang="en-ES" sz="1600" dirty="0"/>
                        <a:t>Strong Batch effects (not possible to correct by Patient)</a:t>
                      </a:r>
                    </a:p>
                  </a:txBody>
                  <a:tcPr/>
                </a:tc>
                <a:extLst>
                  <a:ext uri="{0D108BD9-81ED-4DB2-BD59-A6C34878D82A}">
                    <a16:rowId xmlns:a16="http://schemas.microsoft.com/office/drawing/2014/main" val="911030129"/>
                  </a:ext>
                </a:extLst>
              </a:tr>
            </a:tbl>
          </a:graphicData>
        </a:graphic>
      </p:graphicFrame>
    </p:spTree>
    <p:extLst>
      <p:ext uri="{BB962C8B-B14F-4D97-AF65-F5344CB8AC3E}">
        <p14:creationId xmlns:p14="http://schemas.microsoft.com/office/powerpoint/2010/main" val="1398890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F1FE7-C792-35B6-B512-03A93A4980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166312-AA1D-5344-D015-948CCB06D3B2}"/>
              </a:ext>
            </a:extLst>
          </p:cNvPr>
          <p:cNvSpPr>
            <a:spLocks noGrp="1"/>
          </p:cNvSpPr>
          <p:nvPr>
            <p:ph type="title"/>
          </p:nvPr>
        </p:nvSpPr>
        <p:spPr>
          <a:xfrm>
            <a:off x="838200" y="-53176"/>
            <a:ext cx="10515600" cy="1325563"/>
          </a:xfrm>
        </p:spPr>
        <p:txBody>
          <a:bodyPr>
            <a:normAutofit/>
          </a:bodyPr>
          <a:lstStyle/>
          <a:p>
            <a:pPr algn="ctr"/>
            <a:r>
              <a:rPr lang="en-ES" sz="2800" dirty="0"/>
              <a:t>Data</a:t>
            </a:r>
            <a:r>
              <a:rPr lang="en-ES" sz="3600" dirty="0"/>
              <a:t> </a:t>
            </a:r>
            <a:r>
              <a:rPr lang="en-ES" sz="2800" dirty="0"/>
              <a:t>Structure and Attempted Analyses</a:t>
            </a:r>
            <a:endParaRPr lang="en-ES" sz="3600" dirty="0"/>
          </a:p>
        </p:txBody>
      </p:sp>
      <p:sp>
        <p:nvSpPr>
          <p:cNvPr id="4" name="TextBox 3">
            <a:extLst>
              <a:ext uri="{FF2B5EF4-FFF2-40B4-BE49-F238E27FC236}">
                <a16:creationId xmlns:a16="http://schemas.microsoft.com/office/drawing/2014/main" id="{C6C79D3A-C596-EC9D-6DA4-5B9D4A309A7F}"/>
              </a:ext>
            </a:extLst>
          </p:cNvPr>
          <p:cNvSpPr txBox="1"/>
          <p:nvPr/>
        </p:nvSpPr>
        <p:spPr>
          <a:xfrm>
            <a:off x="1413357" y="1433305"/>
            <a:ext cx="4351283" cy="954107"/>
          </a:xfrm>
          <a:prstGeom prst="rect">
            <a:avLst/>
          </a:prstGeom>
          <a:noFill/>
        </p:spPr>
        <p:txBody>
          <a:bodyPr wrap="square" rtlCol="0">
            <a:spAutoFit/>
          </a:bodyPr>
          <a:lstStyle/>
          <a:p>
            <a:pPr algn="just"/>
            <a:r>
              <a:rPr lang="en-ES" sz="1400" dirty="0"/>
              <a:t>Starting with 44 Samples (32 different patients):</a:t>
            </a:r>
          </a:p>
          <a:p>
            <a:pPr marL="285750" indent="-285750" algn="just">
              <a:buFont typeface="Arial" panose="020B0604020202020204" pitchFamily="34" charset="0"/>
              <a:buChar char="•"/>
            </a:pPr>
            <a:r>
              <a:rPr lang="en-ES" sz="1400" dirty="0">
                <a:solidFill>
                  <a:schemeClr val="accent2"/>
                </a:solidFill>
              </a:rPr>
              <a:t>15 Inflamed</a:t>
            </a:r>
          </a:p>
          <a:p>
            <a:pPr marL="285750" indent="-285750" algn="just">
              <a:buFont typeface="Arial" panose="020B0604020202020204" pitchFamily="34" charset="0"/>
              <a:buChar char="•"/>
            </a:pPr>
            <a:r>
              <a:rPr lang="en-ES" sz="1400" dirty="0">
                <a:solidFill>
                  <a:srgbClr val="0070C0"/>
                </a:solidFill>
              </a:rPr>
              <a:t>11 Non Inflamed</a:t>
            </a:r>
          </a:p>
          <a:p>
            <a:pPr marL="285750" indent="-285750" algn="just">
              <a:buFont typeface="Arial" panose="020B0604020202020204" pitchFamily="34" charset="0"/>
              <a:buChar char="•"/>
            </a:pPr>
            <a:r>
              <a:rPr lang="en-ES" sz="1400" dirty="0">
                <a:solidFill>
                  <a:schemeClr val="accent3">
                    <a:lumMod val="60000"/>
                    <a:lumOff val="40000"/>
                  </a:schemeClr>
                </a:solidFill>
              </a:rPr>
              <a:t>18 Healthy (CRC patients)</a:t>
            </a:r>
          </a:p>
        </p:txBody>
      </p:sp>
      <p:sp>
        <p:nvSpPr>
          <p:cNvPr id="5" name="Right Arrow 4">
            <a:extLst>
              <a:ext uri="{FF2B5EF4-FFF2-40B4-BE49-F238E27FC236}">
                <a16:creationId xmlns:a16="http://schemas.microsoft.com/office/drawing/2014/main" id="{A093FB64-610D-4EA3-67ED-93F7FCCBADB8}"/>
              </a:ext>
            </a:extLst>
          </p:cNvPr>
          <p:cNvSpPr/>
          <p:nvPr/>
        </p:nvSpPr>
        <p:spPr>
          <a:xfrm>
            <a:off x="6006546" y="1781149"/>
            <a:ext cx="735496" cy="258417"/>
          </a:xfrm>
          <a:prstGeom prst="rightArrow">
            <a:avLst/>
          </a:prstGeom>
          <a:solidFill>
            <a:schemeClr val="bg2">
              <a:lumMod val="25000"/>
              <a:lumOff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ES"/>
          </a:p>
        </p:txBody>
      </p:sp>
      <p:sp>
        <p:nvSpPr>
          <p:cNvPr id="6" name="TextBox 5">
            <a:extLst>
              <a:ext uri="{FF2B5EF4-FFF2-40B4-BE49-F238E27FC236}">
                <a16:creationId xmlns:a16="http://schemas.microsoft.com/office/drawing/2014/main" id="{08852ABC-2FF5-4B7D-5AF4-D4253D6067DF}"/>
              </a:ext>
            </a:extLst>
          </p:cNvPr>
          <p:cNvSpPr txBox="1"/>
          <p:nvPr/>
        </p:nvSpPr>
        <p:spPr>
          <a:xfrm>
            <a:off x="8070574" y="1164526"/>
            <a:ext cx="1190711" cy="369332"/>
          </a:xfrm>
          <a:prstGeom prst="rect">
            <a:avLst/>
          </a:prstGeom>
          <a:noFill/>
        </p:spPr>
        <p:txBody>
          <a:bodyPr wrap="none" rtlCol="0">
            <a:spAutoFit/>
          </a:bodyPr>
          <a:lstStyle/>
          <a:p>
            <a:r>
              <a:rPr lang="en-ES" b="1" u="sng" dirty="0"/>
              <a:t>Objective</a:t>
            </a:r>
          </a:p>
        </p:txBody>
      </p:sp>
      <p:sp>
        <p:nvSpPr>
          <p:cNvPr id="7" name="TextBox 6">
            <a:extLst>
              <a:ext uri="{FF2B5EF4-FFF2-40B4-BE49-F238E27FC236}">
                <a16:creationId xmlns:a16="http://schemas.microsoft.com/office/drawing/2014/main" id="{FC37C0CB-BF9F-A33D-DFCF-B6EDE51285A2}"/>
              </a:ext>
            </a:extLst>
          </p:cNvPr>
          <p:cNvSpPr txBox="1"/>
          <p:nvPr/>
        </p:nvSpPr>
        <p:spPr>
          <a:xfrm>
            <a:off x="7056783" y="1506239"/>
            <a:ext cx="3816626" cy="923330"/>
          </a:xfrm>
          <a:prstGeom prst="rect">
            <a:avLst/>
          </a:prstGeom>
          <a:noFill/>
        </p:spPr>
        <p:txBody>
          <a:bodyPr wrap="square" rtlCol="0">
            <a:spAutoFit/>
          </a:bodyPr>
          <a:lstStyle/>
          <a:p>
            <a:r>
              <a:rPr lang="en-ES" dirty="0"/>
              <a:t>Explore differences between Healthy (Non Inflamed, Healthy) and Inflamed tissue</a:t>
            </a:r>
          </a:p>
        </p:txBody>
      </p:sp>
      <p:graphicFrame>
        <p:nvGraphicFramePr>
          <p:cNvPr id="8" name="Table 7">
            <a:extLst>
              <a:ext uri="{FF2B5EF4-FFF2-40B4-BE49-F238E27FC236}">
                <a16:creationId xmlns:a16="http://schemas.microsoft.com/office/drawing/2014/main" id="{E68C6A2C-C7C3-1ECB-6FE3-C1C150438312}"/>
              </a:ext>
            </a:extLst>
          </p:cNvPr>
          <p:cNvGraphicFramePr>
            <a:graphicFrameLocks noGrp="1"/>
          </p:cNvGraphicFramePr>
          <p:nvPr/>
        </p:nvGraphicFramePr>
        <p:xfrm>
          <a:off x="1153407" y="3599677"/>
          <a:ext cx="10515601" cy="2664253"/>
        </p:xfrm>
        <a:graphic>
          <a:graphicData uri="http://schemas.openxmlformats.org/drawingml/2006/table">
            <a:tbl>
              <a:tblPr firstCol="1" bandRow="1">
                <a:tableStyleId>{5C22544A-7EE6-4342-B048-85BDC9FD1C3A}</a:tableStyleId>
              </a:tblPr>
              <a:tblGrid>
                <a:gridCol w="1907845">
                  <a:extLst>
                    <a:ext uri="{9D8B030D-6E8A-4147-A177-3AD203B41FA5}">
                      <a16:colId xmlns:a16="http://schemas.microsoft.com/office/drawing/2014/main" val="1210225259"/>
                    </a:ext>
                  </a:extLst>
                </a:gridCol>
                <a:gridCol w="4621696">
                  <a:extLst>
                    <a:ext uri="{9D8B030D-6E8A-4147-A177-3AD203B41FA5}">
                      <a16:colId xmlns:a16="http://schemas.microsoft.com/office/drawing/2014/main" val="2303991876"/>
                    </a:ext>
                  </a:extLst>
                </a:gridCol>
                <a:gridCol w="3986060">
                  <a:extLst>
                    <a:ext uri="{9D8B030D-6E8A-4147-A177-3AD203B41FA5}">
                      <a16:colId xmlns:a16="http://schemas.microsoft.com/office/drawing/2014/main" val="2705058171"/>
                    </a:ext>
                  </a:extLst>
                </a:gridCol>
              </a:tblGrid>
              <a:tr h="561133">
                <a:tc>
                  <a:txBody>
                    <a:bodyPr/>
                    <a:lstStyle/>
                    <a:p>
                      <a:endParaRPr lang="en-ES" dirty="0"/>
                    </a:p>
                  </a:txBody>
                  <a:tcPr/>
                </a:tc>
                <a:tc>
                  <a:txBody>
                    <a:bodyPr/>
                    <a:lstStyle/>
                    <a:p>
                      <a:pPr algn="ctr"/>
                      <a:r>
                        <a:rPr lang="en-ES" dirty="0"/>
                        <a:t>Comparison Design</a:t>
                      </a:r>
                    </a:p>
                  </a:txBody>
                  <a:tcPr/>
                </a:tc>
                <a:tc>
                  <a:txBody>
                    <a:bodyPr/>
                    <a:lstStyle/>
                    <a:p>
                      <a:pPr algn="ctr"/>
                      <a:r>
                        <a:rPr lang="en-ES" dirty="0"/>
                        <a:t>Issue</a:t>
                      </a:r>
                    </a:p>
                  </a:txBody>
                  <a:tcPr/>
                </a:tc>
                <a:extLst>
                  <a:ext uri="{0D108BD9-81ED-4DB2-BD59-A6C34878D82A}">
                    <a16:rowId xmlns:a16="http://schemas.microsoft.com/office/drawing/2014/main" val="2274466980"/>
                  </a:ext>
                </a:extLst>
              </a:tr>
              <a:tr h="561133">
                <a:tc>
                  <a:txBody>
                    <a:bodyPr/>
                    <a:lstStyle/>
                    <a:p>
                      <a:r>
                        <a:rPr lang="en-ES" dirty="0"/>
                        <a:t>Option 1</a:t>
                      </a:r>
                    </a:p>
                  </a:txBody>
                  <a:tcPr/>
                </a:tc>
                <a:tc>
                  <a:txBody>
                    <a:bodyPr/>
                    <a:lstStyle/>
                    <a:p>
                      <a:r>
                        <a:rPr lang="en-ES" sz="1600" dirty="0"/>
                        <a:t>Inflamed Vs Non Inflamed (Correcting by patient) </a:t>
                      </a:r>
                    </a:p>
                  </a:txBody>
                  <a:tcPr/>
                </a:tc>
                <a:tc>
                  <a:txBody>
                    <a:bodyPr/>
                    <a:lstStyle/>
                    <a:p>
                      <a:r>
                        <a:rPr lang="en-ES" sz="1600" dirty="0"/>
                        <a:t>Low number of Non Inflamed cells (too low DEGs)</a:t>
                      </a:r>
                    </a:p>
                  </a:txBody>
                  <a:tcPr/>
                </a:tc>
                <a:extLst>
                  <a:ext uri="{0D108BD9-81ED-4DB2-BD59-A6C34878D82A}">
                    <a16:rowId xmlns:a16="http://schemas.microsoft.com/office/drawing/2014/main" val="667683243"/>
                  </a:ext>
                </a:extLst>
              </a:tr>
              <a:tr h="561133">
                <a:tc>
                  <a:txBody>
                    <a:bodyPr/>
                    <a:lstStyle/>
                    <a:p>
                      <a:r>
                        <a:rPr lang="en-ES" dirty="0"/>
                        <a:t>Option 2</a:t>
                      </a:r>
                    </a:p>
                  </a:txBody>
                  <a:tcPr/>
                </a:tc>
                <a:tc>
                  <a:txBody>
                    <a:bodyPr/>
                    <a:lstStyle/>
                    <a:p>
                      <a:r>
                        <a:rPr lang="en-ES" sz="1600" dirty="0"/>
                        <a:t>Inflamed Vs Healthy + Non Inflamed (Correcting by Patient / Batch)</a:t>
                      </a:r>
                    </a:p>
                  </a:txBody>
                  <a:tcPr/>
                </a:tc>
                <a:tc>
                  <a:txBody>
                    <a:bodyPr/>
                    <a:lstStyle/>
                    <a:p>
                      <a:r>
                        <a:rPr lang="en-ES" sz="1400" dirty="0"/>
                        <a:t>Low number of  “Anchor” cells (cells from both conditions present in the same Batch / Patient), too strong correction + Assuming Healthy = Non Inflamed</a:t>
                      </a:r>
                    </a:p>
                  </a:txBody>
                  <a:tcPr/>
                </a:tc>
                <a:extLst>
                  <a:ext uri="{0D108BD9-81ED-4DB2-BD59-A6C34878D82A}">
                    <a16:rowId xmlns:a16="http://schemas.microsoft.com/office/drawing/2014/main" val="3778772191"/>
                  </a:ext>
                </a:extLst>
              </a:tr>
              <a:tr h="561133">
                <a:tc>
                  <a:txBody>
                    <a:bodyPr/>
                    <a:lstStyle/>
                    <a:p>
                      <a:r>
                        <a:rPr lang="en-ES" dirty="0"/>
                        <a:t>Option 3</a:t>
                      </a:r>
                    </a:p>
                  </a:txBody>
                  <a:tcPr/>
                </a:tc>
                <a:tc>
                  <a:txBody>
                    <a:bodyPr/>
                    <a:lstStyle/>
                    <a:p>
                      <a:r>
                        <a:rPr lang="en-ES" sz="1600" dirty="0"/>
                        <a:t>Inflamed Vs Healthy (No correction)</a:t>
                      </a:r>
                    </a:p>
                  </a:txBody>
                  <a:tcPr/>
                </a:tc>
                <a:tc>
                  <a:txBody>
                    <a:bodyPr/>
                    <a:lstStyle/>
                    <a:p>
                      <a:r>
                        <a:rPr lang="en-ES" sz="1600" dirty="0"/>
                        <a:t>Strong Batch effects (not possible to correct by Patient)</a:t>
                      </a:r>
                    </a:p>
                  </a:txBody>
                  <a:tcPr/>
                </a:tc>
                <a:extLst>
                  <a:ext uri="{0D108BD9-81ED-4DB2-BD59-A6C34878D82A}">
                    <a16:rowId xmlns:a16="http://schemas.microsoft.com/office/drawing/2014/main" val="911030129"/>
                  </a:ext>
                </a:extLst>
              </a:tr>
            </a:tbl>
          </a:graphicData>
        </a:graphic>
      </p:graphicFrame>
      <p:sp>
        <p:nvSpPr>
          <p:cNvPr id="3" name="Rectangle 2">
            <a:extLst>
              <a:ext uri="{FF2B5EF4-FFF2-40B4-BE49-F238E27FC236}">
                <a16:creationId xmlns:a16="http://schemas.microsoft.com/office/drawing/2014/main" id="{550EF833-B4E6-5E9C-BF57-AF52AAE40422}"/>
              </a:ext>
            </a:extLst>
          </p:cNvPr>
          <p:cNvSpPr/>
          <p:nvPr/>
        </p:nvSpPr>
        <p:spPr>
          <a:xfrm>
            <a:off x="1043609" y="5605670"/>
            <a:ext cx="10734261" cy="755373"/>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2774166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7301960-D6C3-DF48-5C5D-A41AEF25F15A}"/>
              </a:ext>
            </a:extLst>
          </p:cNvPr>
          <p:cNvSpPr>
            <a:spLocks noGrp="1"/>
          </p:cNvSpPr>
          <p:nvPr>
            <p:ph type="title"/>
          </p:nvPr>
        </p:nvSpPr>
        <p:spPr>
          <a:xfrm>
            <a:off x="838200" y="-56224"/>
            <a:ext cx="10515600" cy="1325563"/>
          </a:xfrm>
        </p:spPr>
        <p:txBody>
          <a:bodyPr>
            <a:normAutofit/>
          </a:bodyPr>
          <a:lstStyle/>
          <a:p>
            <a:pPr algn="ctr"/>
            <a:r>
              <a:rPr lang="en-ES" sz="2800" b="1" dirty="0"/>
              <a:t>Batch Effects and Harmony Integration</a:t>
            </a:r>
          </a:p>
        </p:txBody>
      </p:sp>
      <p:grpSp>
        <p:nvGrpSpPr>
          <p:cNvPr id="13" name="Group 12">
            <a:extLst>
              <a:ext uri="{FF2B5EF4-FFF2-40B4-BE49-F238E27FC236}">
                <a16:creationId xmlns:a16="http://schemas.microsoft.com/office/drawing/2014/main" id="{A86CC56A-C714-3CAD-8B77-55FAF18F745B}"/>
              </a:ext>
            </a:extLst>
          </p:cNvPr>
          <p:cNvGrpSpPr/>
          <p:nvPr/>
        </p:nvGrpSpPr>
        <p:grpSpPr>
          <a:xfrm>
            <a:off x="5569528" y="1503918"/>
            <a:ext cx="5910826" cy="4695001"/>
            <a:chOff x="5841554" y="1610797"/>
            <a:chExt cx="5169723" cy="4135778"/>
          </a:xfrm>
        </p:grpSpPr>
        <p:pic>
          <p:nvPicPr>
            <p:cNvPr id="10" name="Picture 9" descr="A map of different colored dots&#10;&#10;AI-generated content may be incorrect.">
              <a:extLst>
                <a:ext uri="{FF2B5EF4-FFF2-40B4-BE49-F238E27FC236}">
                  <a16:creationId xmlns:a16="http://schemas.microsoft.com/office/drawing/2014/main" id="{8B211E1C-A2B2-06B2-3C3C-AF511A72C0C8}"/>
                </a:ext>
              </a:extLst>
            </p:cNvPr>
            <p:cNvPicPr>
              <a:picLocks noChangeAspect="1"/>
            </p:cNvPicPr>
            <p:nvPr/>
          </p:nvPicPr>
          <p:blipFill>
            <a:blip r:embed="rId2"/>
            <a:stretch>
              <a:fillRect/>
            </a:stretch>
          </p:blipFill>
          <p:spPr>
            <a:xfrm>
              <a:off x="5841554" y="1610797"/>
              <a:ext cx="5169723" cy="4135778"/>
            </a:xfrm>
            <a:prstGeom prst="rect">
              <a:avLst/>
            </a:prstGeom>
          </p:spPr>
        </p:pic>
        <p:sp>
          <p:nvSpPr>
            <p:cNvPr id="11" name="Rectangle 10">
              <a:extLst>
                <a:ext uri="{FF2B5EF4-FFF2-40B4-BE49-F238E27FC236}">
                  <a16:creationId xmlns:a16="http://schemas.microsoft.com/office/drawing/2014/main" id="{261FD91E-135D-890D-D3BC-7F718CE9B5A5}"/>
                </a:ext>
              </a:extLst>
            </p:cNvPr>
            <p:cNvSpPr/>
            <p:nvPr/>
          </p:nvSpPr>
          <p:spPr>
            <a:xfrm>
              <a:off x="7266204" y="1610797"/>
              <a:ext cx="1278092" cy="32067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2" name="TextBox 11">
              <a:extLst>
                <a:ext uri="{FF2B5EF4-FFF2-40B4-BE49-F238E27FC236}">
                  <a16:creationId xmlns:a16="http://schemas.microsoft.com/office/drawing/2014/main" id="{74B36A6C-5BD6-B061-1D0B-C4244F884E63}"/>
                </a:ext>
              </a:extLst>
            </p:cNvPr>
            <p:cNvSpPr txBox="1"/>
            <p:nvPr/>
          </p:nvSpPr>
          <p:spPr>
            <a:xfrm>
              <a:off x="9585590" y="2363190"/>
              <a:ext cx="1193470" cy="246221"/>
            </a:xfrm>
            <a:prstGeom prst="rect">
              <a:avLst/>
            </a:prstGeom>
            <a:noFill/>
          </p:spPr>
          <p:txBody>
            <a:bodyPr wrap="square" rtlCol="0">
              <a:spAutoFit/>
            </a:bodyPr>
            <a:lstStyle/>
            <a:p>
              <a:r>
                <a:rPr lang="en-ES" sz="1000" dirty="0">
                  <a:solidFill>
                    <a:schemeClr val="bg1">
                      <a:lumMod val="75000"/>
                      <a:lumOff val="25000"/>
                    </a:schemeClr>
                  </a:solidFill>
                </a:rPr>
                <a:t>Sequencing Batch</a:t>
              </a:r>
            </a:p>
          </p:txBody>
        </p:sp>
      </p:grpSp>
      <p:sp>
        <p:nvSpPr>
          <p:cNvPr id="14" name="TextBox 13">
            <a:extLst>
              <a:ext uri="{FF2B5EF4-FFF2-40B4-BE49-F238E27FC236}">
                <a16:creationId xmlns:a16="http://schemas.microsoft.com/office/drawing/2014/main" id="{D10C2AF4-418E-DC71-F5D8-C6C6F655BCF7}"/>
              </a:ext>
            </a:extLst>
          </p:cNvPr>
          <p:cNvSpPr txBox="1"/>
          <p:nvPr/>
        </p:nvSpPr>
        <p:spPr>
          <a:xfrm>
            <a:off x="741771" y="2637561"/>
            <a:ext cx="4286992" cy="738664"/>
          </a:xfrm>
          <a:prstGeom prst="rect">
            <a:avLst/>
          </a:prstGeom>
          <a:noFill/>
        </p:spPr>
        <p:txBody>
          <a:bodyPr wrap="square" rtlCol="0">
            <a:spAutoFit/>
          </a:bodyPr>
          <a:lstStyle/>
          <a:p>
            <a:pPr algn="just"/>
            <a:r>
              <a:rPr lang="en-ES" sz="1400" dirty="0"/>
              <a:t>Often in Single Cell gene expression is influenced by technical factors with no Biological meaning, these are known as </a:t>
            </a:r>
            <a:r>
              <a:rPr lang="en-ES" sz="1400" b="1" dirty="0"/>
              <a:t>Batch effects</a:t>
            </a:r>
          </a:p>
        </p:txBody>
      </p:sp>
      <p:sp>
        <p:nvSpPr>
          <p:cNvPr id="15" name="TextBox 14">
            <a:extLst>
              <a:ext uri="{FF2B5EF4-FFF2-40B4-BE49-F238E27FC236}">
                <a16:creationId xmlns:a16="http://schemas.microsoft.com/office/drawing/2014/main" id="{34BC1B82-567B-C0AD-478C-0E9552E7D1BC}"/>
              </a:ext>
            </a:extLst>
          </p:cNvPr>
          <p:cNvSpPr txBox="1"/>
          <p:nvPr/>
        </p:nvSpPr>
        <p:spPr>
          <a:xfrm>
            <a:off x="711646" y="4095601"/>
            <a:ext cx="4347242" cy="738664"/>
          </a:xfrm>
          <a:prstGeom prst="rect">
            <a:avLst/>
          </a:prstGeom>
          <a:noFill/>
        </p:spPr>
        <p:txBody>
          <a:bodyPr wrap="square" rtlCol="0">
            <a:spAutoFit/>
          </a:bodyPr>
          <a:lstStyle/>
          <a:p>
            <a:pPr algn="just"/>
            <a:r>
              <a:rPr lang="en-GB" sz="1400" dirty="0"/>
              <a:t>Using mathematical approaches, we can </a:t>
            </a:r>
            <a:r>
              <a:rPr lang="en-GB" sz="1400" b="1" dirty="0"/>
              <a:t>distinguish true biological variation from technical noise</a:t>
            </a:r>
            <a:r>
              <a:rPr lang="en-GB" sz="1400" dirty="0"/>
              <a:t> (batch effects). This process is referred to as </a:t>
            </a:r>
            <a:r>
              <a:rPr lang="en-GB" sz="1400" b="1" dirty="0"/>
              <a:t>integration</a:t>
            </a:r>
            <a:r>
              <a:rPr lang="en-GB" sz="1400" dirty="0"/>
              <a:t>.</a:t>
            </a:r>
          </a:p>
        </p:txBody>
      </p:sp>
    </p:spTree>
    <p:extLst>
      <p:ext uri="{BB962C8B-B14F-4D97-AF65-F5344CB8AC3E}">
        <p14:creationId xmlns:p14="http://schemas.microsoft.com/office/powerpoint/2010/main" val="1251795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1293B-F3CA-4F52-8E0D-4B78A348693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36FF8D7B-DCF3-8234-56FA-1DD0F9C6C771}"/>
              </a:ext>
            </a:extLst>
          </p:cNvPr>
          <p:cNvSpPr>
            <a:spLocks noGrp="1"/>
          </p:cNvSpPr>
          <p:nvPr>
            <p:ph type="title"/>
          </p:nvPr>
        </p:nvSpPr>
        <p:spPr>
          <a:xfrm>
            <a:off x="838200" y="-56224"/>
            <a:ext cx="10515600" cy="1325563"/>
          </a:xfrm>
        </p:spPr>
        <p:txBody>
          <a:bodyPr>
            <a:normAutofit/>
          </a:bodyPr>
          <a:lstStyle/>
          <a:p>
            <a:pPr algn="ctr"/>
            <a:r>
              <a:rPr lang="en-ES" sz="2800" b="1" dirty="0"/>
              <a:t>Batch Effects and Harmony Integration</a:t>
            </a:r>
          </a:p>
        </p:txBody>
      </p:sp>
      <p:sp>
        <p:nvSpPr>
          <p:cNvPr id="14" name="TextBox 13">
            <a:extLst>
              <a:ext uri="{FF2B5EF4-FFF2-40B4-BE49-F238E27FC236}">
                <a16:creationId xmlns:a16="http://schemas.microsoft.com/office/drawing/2014/main" id="{3C451EBB-9033-5F0B-7DE3-7924647B029E}"/>
              </a:ext>
            </a:extLst>
          </p:cNvPr>
          <p:cNvSpPr txBox="1"/>
          <p:nvPr/>
        </p:nvSpPr>
        <p:spPr>
          <a:xfrm>
            <a:off x="771896" y="2020352"/>
            <a:ext cx="4286992" cy="307777"/>
          </a:xfrm>
          <a:prstGeom prst="rect">
            <a:avLst/>
          </a:prstGeom>
          <a:noFill/>
        </p:spPr>
        <p:txBody>
          <a:bodyPr wrap="square" rtlCol="0">
            <a:spAutoFit/>
          </a:bodyPr>
          <a:lstStyle/>
          <a:p>
            <a:pPr algn="just"/>
            <a:r>
              <a:rPr lang="en-ES" sz="1400" b="1" dirty="0"/>
              <a:t>Harmony Integration:</a:t>
            </a:r>
          </a:p>
        </p:txBody>
      </p:sp>
      <p:sp>
        <p:nvSpPr>
          <p:cNvPr id="15" name="TextBox 14">
            <a:extLst>
              <a:ext uri="{FF2B5EF4-FFF2-40B4-BE49-F238E27FC236}">
                <a16:creationId xmlns:a16="http://schemas.microsoft.com/office/drawing/2014/main" id="{DEAF49DF-F211-CA4D-AD54-30C0691E51CF}"/>
              </a:ext>
            </a:extLst>
          </p:cNvPr>
          <p:cNvSpPr txBox="1"/>
          <p:nvPr/>
        </p:nvSpPr>
        <p:spPr>
          <a:xfrm>
            <a:off x="741771" y="2407986"/>
            <a:ext cx="4347242" cy="1815882"/>
          </a:xfrm>
          <a:prstGeom prst="rect">
            <a:avLst/>
          </a:prstGeom>
          <a:noFill/>
        </p:spPr>
        <p:txBody>
          <a:bodyPr wrap="square" rtlCol="0">
            <a:spAutoFit/>
          </a:bodyPr>
          <a:lstStyle/>
          <a:p>
            <a:pPr marL="285750" indent="-285750" algn="just">
              <a:buFont typeface="Arial" panose="020B0604020202020204" pitchFamily="34" charset="0"/>
              <a:buChar char="•"/>
            </a:pPr>
            <a:r>
              <a:rPr lang="en-GB" sz="1400" dirty="0"/>
              <a:t>Works on the PCA space, it iteratively cluster cells, detects batch-specific structure and shift the embeddings to minimize the batch effects</a:t>
            </a:r>
          </a:p>
          <a:p>
            <a:pPr marL="285750" indent="-285750" algn="just">
              <a:buFont typeface="Arial" panose="020B0604020202020204" pitchFamily="34" charset="0"/>
              <a:buChar char="•"/>
            </a:pPr>
            <a:endParaRPr lang="en-GB" sz="1400" dirty="0"/>
          </a:p>
          <a:p>
            <a:pPr marL="285750" indent="-285750" algn="just">
              <a:buFont typeface="Arial" panose="020B0604020202020204" pitchFamily="34" charset="0"/>
              <a:buChar char="•"/>
            </a:pPr>
            <a:r>
              <a:rPr lang="en-GB" sz="1400" dirty="0"/>
              <a:t>Batches that contain cells from multiple conditions help Harmony avoid removing real biology, since they provide overlap between technical and biological variation.</a:t>
            </a:r>
          </a:p>
        </p:txBody>
      </p:sp>
      <p:sp>
        <p:nvSpPr>
          <p:cNvPr id="7" name="TextBox 6">
            <a:extLst>
              <a:ext uri="{FF2B5EF4-FFF2-40B4-BE49-F238E27FC236}">
                <a16:creationId xmlns:a16="http://schemas.microsoft.com/office/drawing/2014/main" id="{612A2C4F-93D7-F351-0609-24732A664240}"/>
              </a:ext>
            </a:extLst>
          </p:cNvPr>
          <p:cNvSpPr txBox="1"/>
          <p:nvPr/>
        </p:nvSpPr>
        <p:spPr>
          <a:xfrm>
            <a:off x="771896" y="4494378"/>
            <a:ext cx="4286992" cy="307777"/>
          </a:xfrm>
          <a:prstGeom prst="rect">
            <a:avLst/>
          </a:prstGeom>
          <a:noFill/>
        </p:spPr>
        <p:txBody>
          <a:bodyPr wrap="square" rtlCol="0">
            <a:spAutoFit/>
          </a:bodyPr>
          <a:lstStyle/>
          <a:p>
            <a:pPr algn="just"/>
            <a:r>
              <a:rPr lang="en-ES" sz="1400" b="1" dirty="0"/>
              <a:t>Why Harmony?</a:t>
            </a:r>
          </a:p>
        </p:txBody>
      </p:sp>
      <p:sp>
        <p:nvSpPr>
          <p:cNvPr id="9" name="TextBox 8">
            <a:extLst>
              <a:ext uri="{FF2B5EF4-FFF2-40B4-BE49-F238E27FC236}">
                <a16:creationId xmlns:a16="http://schemas.microsoft.com/office/drawing/2014/main" id="{85628B92-586D-94BF-389A-99A875ABB4A8}"/>
              </a:ext>
            </a:extLst>
          </p:cNvPr>
          <p:cNvSpPr txBox="1"/>
          <p:nvPr/>
        </p:nvSpPr>
        <p:spPr>
          <a:xfrm>
            <a:off x="741771" y="4882012"/>
            <a:ext cx="4347242" cy="1169551"/>
          </a:xfrm>
          <a:prstGeom prst="rect">
            <a:avLst/>
          </a:prstGeom>
          <a:noFill/>
        </p:spPr>
        <p:txBody>
          <a:bodyPr wrap="square" rtlCol="0">
            <a:spAutoFit/>
          </a:bodyPr>
          <a:lstStyle/>
          <a:p>
            <a:pPr marL="285750" indent="-285750" algn="just">
              <a:buFont typeface="Arial" panose="020B0604020202020204" pitchFamily="34" charset="0"/>
              <a:buChar char="•"/>
            </a:pPr>
            <a:r>
              <a:rPr lang="en-GB" sz="1400" b="1" dirty="0"/>
              <a:t>Fast</a:t>
            </a:r>
            <a:r>
              <a:rPr lang="en-GB" sz="1400" dirty="0"/>
              <a:t> and </a:t>
            </a:r>
            <a:r>
              <a:rPr lang="en-GB" sz="1400" b="1" dirty="0"/>
              <a:t>Scalable</a:t>
            </a:r>
          </a:p>
          <a:p>
            <a:pPr marL="285750" indent="-285750" algn="just">
              <a:buFont typeface="Arial" panose="020B0604020202020204" pitchFamily="34" charset="0"/>
              <a:buChar char="•"/>
            </a:pPr>
            <a:endParaRPr lang="en-GB" sz="1400" dirty="0"/>
          </a:p>
          <a:p>
            <a:pPr marL="285750" indent="-285750" algn="just">
              <a:buFont typeface="Arial" panose="020B0604020202020204" pitchFamily="34" charset="0"/>
              <a:buChar char="•"/>
            </a:pPr>
            <a:r>
              <a:rPr lang="en-GB" sz="1400" dirty="0"/>
              <a:t>Handles </a:t>
            </a:r>
            <a:r>
              <a:rPr lang="en-GB" sz="1400" b="1" dirty="0"/>
              <a:t>Strong Batch effects</a:t>
            </a:r>
          </a:p>
          <a:p>
            <a:pPr marL="285750" indent="-285750" algn="just">
              <a:buFont typeface="Arial" panose="020B0604020202020204" pitchFamily="34" charset="0"/>
              <a:buChar char="•"/>
            </a:pPr>
            <a:endParaRPr lang="en-GB" sz="1400" dirty="0"/>
          </a:p>
          <a:p>
            <a:pPr marL="285750" indent="-285750" algn="just">
              <a:buFont typeface="Arial" panose="020B0604020202020204" pitchFamily="34" charset="0"/>
              <a:buChar char="•"/>
            </a:pPr>
            <a:r>
              <a:rPr lang="en-GB" sz="1400" dirty="0"/>
              <a:t>Robust when batches have unbalanced conditions</a:t>
            </a:r>
          </a:p>
        </p:txBody>
      </p:sp>
      <p:pic>
        <p:nvPicPr>
          <p:cNvPr id="4" name="Picture 3" descr="A diagram of clustering data&#10;&#10;AI-generated content may be incorrect.">
            <a:extLst>
              <a:ext uri="{FF2B5EF4-FFF2-40B4-BE49-F238E27FC236}">
                <a16:creationId xmlns:a16="http://schemas.microsoft.com/office/drawing/2014/main" id="{263AF72F-9499-2992-44BA-BD3650F72C7A}"/>
              </a:ext>
            </a:extLst>
          </p:cNvPr>
          <p:cNvPicPr>
            <a:picLocks noChangeAspect="1"/>
          </p:cNvPicPr>
          <p:nvPr/>
        </p:nvPicPr>
        <p:blipFill>
          <a:blip r:embed="rId2"/>
          <a:stretch>
            <a:fillRect/>
          </a:stretch>
        </p:blipFill>
        <p:spPr>
          <a:xfrm>
            <a:off x="5638800" y="2496458"/>
            <a:ext cx="6096000" cy="2305697"/>
          </a:xfrm>
          <a:prstGeom prst="rect">
            <a:avLst/>
          </a:prstGeom>
        </p:spPr>
      </p:pic>
      <p:sp>
        <p:nvSpPr>
          <p:cNvPr id="10" name="TextBox 9">
            <a:extLst>
              <a:ext uri="{FF2B5EF4-FFF2-40B4-BE49-F238E27FC236}">
                <a16:creationId xmlns:a16="http://schemas.microsoft.com/office/drawing/2014/main" id="{A49D9B1A-FC97-99C6-CB85-42C684646D0E}"/>
              </a:ext>
            </a:extLst>
          </p:cNvPr>
          <p:cNvSpPr txBox="1"/>
          <p:nvPr/>
        </p:nvSpPr>
        <p:spPr>
          <a:xfrm>
            <a:off x="5724939" y="4882012"/>
            <a:ext cx="2872646" cy="307777"/>
          </a:xfrm>
          <a:prstGeom prst="rect">
            <a:avLst/>
          </a:prstGeom>
          <a:noFill/>
        </p:spPr>
        <p:txBody>
          <a:bodyPr wrap="none" rtlCol="0">
            <a:spAutoFit/>
          </a:bodyPr>
          <a:lstStyle/>
          <a:p>
            <a:r>
              <a:rPr lang="en-ES" sz="1400" b="1" i="1" dirty="0"/>
              <a:t>Harmony workflow. [Fan, J. et al.]</a:t>
            </a:r>
          </a:p>
        </p:txBody>
      </p:sp>
    </p:spTree>
    <p:extLst>
      <p:ext uri="{BB962C8B-B14F-4D97-AF65-F5344CB8AC3E}">
        <p14:creationId xmlns:p14="http://schemas.microsoft.com/office/powerpoint/2010/main" val="424920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CF6E8-2A46-C2EA-BDEA-94C9D2F1B01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FA4726B-5F06-E414-CE03-CC21FBA872C5}"/>
              </a:ext>
            </a:extLst>
          </p:cNvPr>
          <p:cNvSpPr>
            <a:spLocks noGrp="1"/>
          </p:cNvSpPr>
          <p:nvPr>
            <p:ph type="title"/>
          </p:nvPr>
        </p:nvSpPr>
        <p:spPr>
          <a:xfrm>
            <a:off x="838200" y="-56224"/>
            <a:ext cx="10515600" cy="1325563"/>
          </a:xfrm>
        </p:spPr>
        <p:txBody>
          <a:bodyPr>
            <a:normAutofit/>
          </a:bodyPr>
          <a:lstStyle/>
          <a:p>
            <a:pPr algn="ctr"/>
            <a:r>
              <a:rPr lang="en-ES" sz="2800" b="1" dirty="0"/>
              <a:t>Batch Effects and Harmony Integration</a:t>
            </a:r>
          </a:p>
        </p:txBody>
      </p:sp>
      <p:grpSp>
        <p:nvGrpSpPr>
          <p:cNvPr id="16" name="Group 15">
            <a:extLst>
              <a:ext uri="{FF2B5EF4-FFF2-40B4-BE49-F238E27FC236}">
                <a16:creationId xmlns:a16="http://schemas.microsoft.com/office/drawing/2014/main" id="{6A4E3735-3C90-4934-BBA1-1F2686250CDE}"/>
              </a:ext>
            </a:extLst>
          </p:cNvPr>
          <p:cNvGrpSpPr/>
          <p:nvPr/>
        </p:nvGrpSpPr>
        <p:grpSpPr>
          <a:xfrm>
            <a:off x="6542088" y="1790083"/>
            <a:ext cx="5040000" cy="4140000"/>
            <a:chOff x="5642440" y="1656318"/>
            <a:chExt cx="5911200" cy="4728960"/>
          </a:xfrm>
        </p:grpSpPr>
        <p:pic>
          <p:nvPicPr>
            <p:cNvPr id="3" name="Picture 2" descr="A map of different colored dots&#10;&#10;AI-generated content may be incorrect.">
              <a:extLst>
                <a:ext uri="{FF2B5EF4-FFF2-40B4-BE49-F238E27FC236}">
                  <a16:creationId xmlns:a16="http://schemas.microsoft.com/office/drawing/2014/main" id="{DB03E772-F57A-AA32-02FD-B360C2F3D46B}"/>
                </a:ext>
              </a:extLst>
            </p:cNvPr>
            <p:cNvPicPr>
              <a:picLocks noChangeAspect="1"/>
            </p:cNvPicPr>
            <p:nvPr/>
          </p:nvPicPr>
          <p:blipFill>
            <a:blip r:embed="rId2"/>
            <a:stretch>
              <a:fillRect/>
            </a:stretch>
          </p:blipFill>
          <p:spPr>
            <a:xfrm>
              <a:off x="5642440" y="1656318"/>
              <a:ext cx="5911200" cy="4728960"/>
            </a:xfrm>
            <a:prstGeom prst="rect">
              <a:avLst/>
            </a:prstGeom>
          </p:spPr>
        </p:pic>
        <p:sp>
          <p:nvSpPr>
            <p:cNvPr id="5" name="TextBox 4">
              <a:extLst>
                <a:ext uri="{FF2B5EF4-FFF2-40B4-BE49-F238E27FC236}">
                  <a16:creationId xmlns:a16="http://schemas.microsoft.com/office/drawing/2014/main" id="{2063E2F6-0EAA-8BAA-9B29-BB4363E8F6DD}"/>
                </a:ext>
              </a:extLst>
            </p:cNvPr>
            <p:cNvSpPr txBox="1"/>
            <p:nvPr/>
          </p:nvSpPr>
          <p:spPr>
            <a:xfrm>
              <a:off x="9989241" y="2497804"/>
              <a:ext cx="1427806" cy="279514"/>
            </a:xfrm>
            <a:prstGeom prst="rect">
              <a:avLst/>
            </a:prstGeom>
            <a:noFill/>
          </p:spPr>
          <p:txBody>
            <a:bodyPr wrap="square" rtlCol="0">
              <a:spAutoFit/>
            </a:bodyPr>
            <a:lstStyle/>
            <a:p>
              <a:r>
                <a:rPr lang="en-ES" sz="1000" dirty="0">
                  <a:solidFill>
                    <a:schemeClr val="bg1">
                      <a:lumMod val="75000"/>
                      <a:lumOff val="25000"/>
                    </a:schemeClr>
                  </a:solidFill>
                </a:rPr>
                <a:t>Sequencing Batch</a:t>
              </a:r>
            </a:p>
          </p:txBody>
        </p:sp>
        <p:sp>
          <p:nvSpPr>
            <p:cNvPr id="6" name="Rectangle 5">
              <a:extLst>
                <a:ext uri="{FF2B5EF4-FFF2-40B4-BE49-F238E27FC236}">
                  <a16:creationId xmlns:a16="http://schemas.microsoft.com/office/drawing/2014/main" id="{355F6836-79FE-CF12-B734-2002F273CD11}"/>
                </a:ext>
              </a:extLst>
            </p:cNvPr>
            <p:cNvSpPr/>
            <p:nvPr/>
          </p:nvSpPr>
          <p:spPr>
            <a:xfrm>
              <a:off x="7356745" y="1656318"/>
              <a:ext cx="1461312" cy="36403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grpSp>
      <p:grpSp>
        <p:nvGrpSpPr>
          <p:cNvPr id="2" name="Group 1">
            <a:extLst>
              <a:ext uri="{FF2B5EF4-FFF2-40B4-BE49-F238E27FC236}">
                <a16:creationId xmlns:a16="http://schemas.microsoft.com/office/drawing/2014/main" id="{3323214F-BD00-8A1D-9FD9-CB348F239E51}"/>
              </a:ext>
            </a:extLst>
          </p:cNvPr>
          <p:cNvGrpSpPr/>
          <p:nvPr/>
        </p:nvGrpSpPr>
        <p:grpSpPr>
          <a:xfrm>
            <a:off x="422321" y="1790083"/>
            <a:ext cx="5040000" cy="4140000"/>
            <a:chOff x="5841554" y="1610797"/>
            <a:chExt cx="5169723" cy="4135778"/>
          </a:xfrm>
        </p:grpSpPr>
        <p:pic>
          <p:nvPicPr>
            <p:cNvPr id="4" name="Picture 3" descr="A map of different colored dots&#10;&#10;AI-generated content may be incorrect.">
              <a:extLst>
                <a:ext uri="{FF2B5EF4-FFF2-40B4-BE49-F238E27FC236}">
                  <a16:creationId xmlns:a16="http://schemas.microsoft.com/office/drawing/2014/main" id="{2B627A4B-6A53-4EF5-0F96-A89CEA62FAFB}"/>
                </a:ext>
              </a:extLst>
            </p:cNvPr>
            <p:cNvPicPr>
              <a:picLocks noChangeAspect="1"/>
            </p:cNvPicPr>
            <p:nvPr/>
          </p:nvPicPr>
          <p:blipFill>
            <a:blip r:embed="rId3"/>
            <a:stretch>
              <a:fillRect/>
            </a:stretch>
          </p:blipFill>
          <p:spPr>
            <a:xfrm>
              <a:off x="5841554" y="1610797"/>
              <a:ext cx="5169723" cy="4135778"/>
            </a:xfrm>
            <a:prstGeom prst="rect">
              <a:avLst/>
            </a:prstGeom>
          </p:spPr>
        </p:pic>
        <p:sp>
          <p:nvSpPr>
            <p:cNvPr id="7" name="Rectangle 6">
              <a:extLst>
                <a:ext uri="{FF2B5EF4-FFF2-40B4-BE49-F238E27FC236}">
                  <a16:creationId xmlns:a16="http://schemas.microsoft.com/office/drawing/2014/main" id="{1332877C-5E38-5D1D-249F-0738A08B0E72}"/>
                </a:ext>
              </a:extLst>
            </p:cNvPr>
            <p:cNvSpPr/>
            <p:nvPr/>
          </p:nvSpPr>
          <p:spPr>
            <a:xfrm>
              <a:off x="7266204" y="1610797"/>
              <a:ext cx="1278092" cy="32067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9" name="TextBox 8">
              <a:extLst>
                <a:ext uri="{FF2B5EF4-FFF2-40B4-BE49-F238E27FC236}">
                  <a16:creationId xmlns:a16="http://schemas.microsoft.com/office/drawing/2014/main" id="{31246EEC-D89E-B3F8-E0E9-8960DDB608DE}"/>
                </a:ext>
              </a:extLst>
            </p:cNvPr>
            <p:cNvSpPr txBox="1"/>
            <p:nvPr/>
          </p:nvSpPr>
          <p:spPr>
            <a:xfrm>
              <a:off x="9585590" y="2362865"/>
              <a:ext cx="1243308" cy="246221"/>
            </a:xfrm>
            <a:prstGeom prst="rect">
              <a:avLst/>
            </a:prstGeom>
            <a:noFill/>
          </p:spPr>
          <p:txBody>
            <a:bodyPr wrap="square" rtlCol="0">
              <a:spAutoFit/>
            </a:bodyPr>
            <a:lstStyle/>
            <a:p>
              <a:r>
                <a:rPr lang="en-ES" sz="1000" dirty="0">
                  <a:solidFill>
                    <a:schemeClr val="bg1">
                      <a:lumMod val="75000"/>
                      <a:lumOff val="25000"/>
                    </a:schemeClr>
                  </a:solidFill>
                </a:rPr>
                <a:t>Sequencing Batch</a:t>
              </a:r>
            </a:p>
          </p:txBody>
        </p:sp>
      </p:grpSp>
      <p:sp>
        <p:nvSpPr>
          <p:cNvPr id="10" name="TextBox 9">
            <a:extLst>
              <a:ext uri="{FF2B5EF4-FFF2-40B4-BE49-F238E27FC236}">
                <a16:creationId xmlns:a16="http://schemas.microsoft.com/office/drawing/2014/main" id="{F90E494B-C1B9-DF0F-F9AF-E1651411C632}"/>
              </a:ext>
            </a:extLst>
          </p:cNvPr>
          <p:cNvSpPr txBox="1"/>
          <p:nvPr/>
        </p:nvSpPr>
        <p:spPr>
          <a:xfrm>
            <a:off x="1502438" y="1079960"/>
            <a:ext cx="2879766" cy="369332"/>
          </a:xfrm>
          <a:prstGeom prst="rect">
            <a:avLst/>
          </a:prstGeom>
          <a:noFill/>
        </p:spPr>
        <p:txBody>
          <a:bodyPr wrap="square" rtlCol="0">
            <a:spAutoFit/>
          </a:bodyPr>
          <a:lstStyle/>
          <a:p>
            <a:pPr algn="ctr"/>
            <a:r>
              <a:rPr lang="en-ES" dirty="0"/>
              <a:t>Before</a:t>
            </a:r>
          </a:p>
        </p:txBody>
      </p:sp>
      <p:sp>
        <p:nvSpPr>
          <p:cNvPr id="11" name="TextBox 10">
            <a:extLst>
              <a:ext uri="{FF2B5EF4-FFF2-40B4-BE49-F238E27FC236}">
                <a16:creationId xmlns:a16="http://schemas.microsoft.com/office/drawing/2014/main" id="{D26DD03E-1A35-B2DC-BEB2-02FB93B71F43}"/>
              </a:ext>
            </a:extLst>
          </p:cNvPr>
          <p:cNvSpPr txBox="1"/>
          <p:nvPr/>
        </p:nvSpPr>
        <p:spPr>
          <a:xfrm>
            <a:off x="7809796" y="1084673"/>
            <a:ext cx="2879766" cy="369332"/>
          </a:xfrm>
          <a:prstGeom prst="rect">
            <a:avLst/>
          </a:prstGeom>
          <a:noFill/>
        </p:spPr>
        <p:txBody>
          <a:bodyPr wrap="square" rtlCol="0">
            <a:spAutoFit/>
          </a:bodyPr>
          <a:lstStyle/>
          <a:p>
            <a:pPr algn="ctr"/>
            <a:r>
              <a:rPr lang="en-ES" dirty="0"/>
              <a:t>After</a:t>
            </a:r>
          </a:p>
        </p:txBody>
      </p:sp>
      <p:sp>
        <p:nvSpPr>
          <p:cNvPr id="12" name="Right Arrow 11">
            <a:extLst>
              <a:ext uri="{FF2B5EF4-FFF2-40B4-BE49-F238E27FC236}">
                <a16:creationId xmlns:a16="http://schemas.microsoft.com/office/drawing/2014/main" id="{467B72D4-DAFF-59C0-B9BF-9DC03A4306E8}"/>
              </a:ext>
            </a:extLst>
          </p:cNvPr>
          <p:cNvSpPr/>
          <p:nvPr/>
        </p:nvSpPr>
        <p:spPr>
          <a:xfrm>
            <a:off x="5575110" y="3729454"/>
            <a:ext cx="854188" cy="26125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4113685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60003-F515-C441-E014-0E8577260D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34BC1A-7E5A-A5A0-2B1F-8E2F3581D937}"/>
              </a:ext>
            </a:extLst>
          </p:cNvPr>
          <p:cNvSpPr>
            <a:spLocks noGrp="1"/>
          </p:cNvSpPr>
          <p:nvPr>
            <p:ph type="title"/>
          </p:nvPr>
        </p:nvSpPr>
        <p:spPr>
          <a:xfrm>
            <a:off x="838200" y="-80199"/>
            <a:ext cx="10515600" cy="1325563"/>
          </a:xfrm>
        </p:spPr>
        <p:txBody>
          <a:bodyPr>
            <a:normAutofit/>
          </a:bodyPr>
          <a:lstStyle/>
          <a:p>
            <a:pPr algn="ctr"/>
            <a:r>
              <a:rPr lang="en-ES" sz="2800" b="1" dirty="0"/>
              <a:t>Differentially Expressed Genes (DEGs)</a:t>
            </a:r>
          </a:p>
        </p:txBody>
      </p:sp>
      <p:sp>
        <p:nvSpPr>
          <p:cNvPr id="4" name="TextBox 3">
            <a:extLst>
              <a:ext uri="{FF2B5EF4-FFF2-40B4-BE49-F238E27FC236}">
                <a16:creationId xmlns:a16="http://schemas.microsoft.com/office/drawing/2014/main" id="{087198EB-8E21-251E-6E82-ED41A75A0C0B}"/>
              </a:ext>
            </a:extLst>
          </p:cNvPr>
          <p:cNvSpPr txBox="1"/>
          <p:nvPr/>
        </p:nvSpPr>
        <p:spPr>
          <a:xfrm>
            <a:off x="1177635" y="2708262"/>
            <a:ext cx="3959431" cy="523220"/>
          </a:xfrm>
          <a:prstGeom prst="rect">
            <a:avLst/>
          </a:prstGeom>
          <a:noFill/>
        </p:spPr>
        <p:txBody>
          <a:bodyPr wrap="square" rtlCol="0">
            <a:spAutoFit/>
          </a:bodyPr>
          <a:lstStyle/>
          <a:p>
            <a:r>
              <a:rPr lang="en-ES" sz="1400" dirty="0"/>
              <a:t>Pseudobulk analysis: Aggregate expression per replicate and DESeq2 for determining DEGs</a:t>
            </a:r>
          </a:p>
        </p:txBody>
      </p:sp>
      <p:sp>
        <p:nvSpPr>
          <p:cNvPr id="5" name="TextBox 4">
            <a:extLst>
              <a:ext uri="{FF2B5EF4-FFF2-40B4-BE49-F238E27FC236}">
                <a16:creationId xmlns:a16="http://schemas.microsoft.com/office/drawing/2014/main" id="{1E90793B-6A9C-D943-CBA8-54A62BECB3FF}"/>
              </a:ext>
            </a:extLst>
          </p:cNvPr>
          <p:cNvSpPr txBox="1"/>
          <p:nvPr/>
        </p:nvSpPr>
        <p:spPr>
          <a:xfrm>
            <a:off x="1177636" y="3976706"/>
            <a:ext cx="3959431" cy="738664"/>
          </a:xfrm>
          <a:prstGeom prst="rect">
            <a:avLst/>
          </a:prstGeom>
          <a:noFill/>
        </p:spPr>
        <p:txBody>
          <a:bodyPr wrap="square" rtlCol="0">
            <a:spAutoFit/>
          </a:bodyPr>
          <a:lstStyle/>
          <a:p>
            <a:r>
              <a:rPr lang="en-ES" sz="1400" dirty="0"/>
              <a:t>Due to the experimental design, it is not possible to correct by patient/Sequencing batch, as there are not enough “anchors”. </a:t>
            </a:r>
          </a:p>
        </p:txBody>
      </p:sp>
      <p:pic>
        <p:nvPicPr>
          <p:cNvPr id="27650" name="Picture 2" descr="简谈Pseudobulk RNA-seq-CSDN博客">
            <a:extLst>
              <a:ext uri="{FF2B5EF4-FFF2-40B4-BE49-F238E27FC236}">
                <a16:creationId xmlns:a16="http://schemas.microsoft.com/office/drawing/2014/main" id="{647496FE-E23B-5560-8A75-AC0403601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1231" y="1895629"/>
            <a:ext cx="5283133" cy="380068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CF0DC85-5382-1715-7E7B-1ABC92C231EB}"/>
              </a:ext>
            </a:extLst>
          </p:cNvPr>
          <p:cNvSpPr/>
          <p:nvPr/>
        </p:nvSpPr>
        <p:spPr>
          <a:xfrm>
            <a:off x="9521687" y="5516216"/>
            <a:ext cx="1391478" cy="10933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5" name="Rectangle 14">
            <a:extLst>
              <a:ext uri="{FF2B5EF4-FFF2-40B4-BE49-F238E27FC236}">
                <a16:creationId xmlns:a16="http://schemas.microsoft.com/office/drawing/2014/main" id="{C6B8DA8D-78F6-9054-4A54-E622681DF1D5}"/>
              </a:ext>
            </a:extLst>
          </p:cNvPr>
          <p:cNvSpPr/>
          <p:nvPr/>
        </p:nvSpPr>
        <p:spPr>
          <a:xfrm>
            <a:off x="5800805" y="2050772"/>
            <a:ext cx="381334" cy="27498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524416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86341-2869-38F5-2176-76A67DF3BA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E3E562-8B54-72E6-14B6-A89856DAB891}"/>
              </a:ext>
            </a:extLst>
          </p:cNvPr>
          <p:cNvSpPr>
            <a:spLocks noGrp="1"/>
          </p:cNvSpPr>
          <p:nvPr>
            <p:ph type="title"/>
          </p:nvPr>
        </p:nvSpPr>
        <p:spPr>
          <a:xfrm>
            <a:off x="838200" y="0"/>
            <a:ext cx="10515600" cy="1325563"/>
          </a:xfrm>
        </p:spPr>
        <p:txBody>
          <a:bodyPr>
            <a:normAutofit/>
          </a:bodyPr>
          <a:lstStyle/>
          <a:p>
            <a:pPr algn="ctr"/>
            <a:r>
              <a:rPr lang="en-ES" sz="2800" b="1" dirty="0"/>
              <a:t>Differentially Expressed Genes (DEGs)</a:t>
            </a:r>
          </a:p>
        </p:txBody>
      </p:sp>
      <p:sp>
        <p:nvSpPr>
          <p:cNvPr id="3" name="TextBox 2">
            <a:extLst>
              <a:ext uri="{FF2B5EF4-FFF2-40B4-BE49-F238E27FC236}">
                <a16:creationId xmlns:a16="http://schemas.microsoft.com/office/drawing/2014/main" id="{01B3732D-BE89-C804-12B9-5CD26436D453}"/>
              </a:ext>
            </a:extLst>
          </p:cNvPr>
          <p:cNvSpPr txBox="1"/>
          <p:nvPr/>
        </p:nvSpPr>
        <p:spPr>
          <a:xfrm>
            <a:off x="765720" y="2507371"/>
            <a:ext cx="3494048" cy="523220"/>
          </a:xfrm>
          <a:prstGeom prst="rect">
            <a:avLst/>
          </a:prstGeom>
          <a:noFill/>
        </p:spPr>
        <p:txBody>
          <a:bodyPr wrap="square" rtlCol="0">
            <a:spAutoFit/>
          </a:bodyPr>
          <a:lstStyle/>
          <a:p>
            <a:pPr algn="just"/>
            <a:r>
              <a:rPr lang="en-ES" sz="1400" b="1" dirty="0">
                <a:solidFill>
                  <a:srgbClr val="C00000"/>
                </a:solidFill>
              </a:rPr>
              <a:t>Inflammation is a complex process</a:t>
            </a:r>
            <a:r>
              <a:rPr lang="en-ES" sz="1400" b="1" dirty="0"/>
              <a:t> that can manifest through different pathways</a:t>
            </a:r>
          </a:p>
        </p:txBody>
      </p:sp>
      <p:sp>
        <p:nvSpPr>
          <p:cNvPr id="5" name="TextBox 4">
            <a:extLst>
              <a:ext uri="{FF2B5EF4-FFF2-40B4-BE49-F238E27FC236}">
                <a16:creationId xmlns:a16="http://schemas.microsoft.com/office/drawing/2014/main" id="{A104C42C-AA0E-8CBB-D2F6-0C220EA0CEE3}"/>
              </a:ext>
            </a:extLst>
          </p:cNvPr>
          <p:cNvSpPr txBox="1"/>
          <p:nvPr/>
        </p:nvSpPr>
        <p:spPr>
          <a:xfrm>
            <a:off x="1312125" y="1515466"/>
            <a:ext cx="2373351" cy="523220"/>
          </a:xfrm>
          <a:prstGeom prst="rect">
            <a:avLst/>
          </a:prstGeom>
          <a:noFill/>
        </p:spPr>
        <p:txBody>
          <a:bodyPr wrap="square" rtlCol="0">
            <a:spAutoFit/>
          </a:bodyPr>
          <a:lstStyle/>
          <a:p>
            <a:pPr algn="just"/>
            <a:r>
              <a:rPr lang="en-ES" sz="1400" b="1" dirty="0"/>
              <a:t>Recall we are dealing with possible </a:t>
            </a:r>
            <a:r>
              <a:rPr lang="en-ES" sz="1400" b="1" dirty="0">
                <a:solidFill>
                  <a:srgbClr val="C00000"/>
                </a:solidFill>
              </a:rPr>
              <a:t>Batch effects</a:t>
            </a:r>
          </a:p>
        </p:txBody>
      </p:sp>
      <p:sp>
        <p:nvSpPr>
          <p:cNvPr id="6" name="Plus 5">
            <a:extLst>
              <a:ext uri="{FF2B5EF4-FFF2-40B4-BE49-F238E27FC236}">
                <a16:creationId xmlns:a16="http://schemas.microsoft.com/office/drawing/2014/main" id="{E65A5D1F-B754-6658-B243-7A80B7CCCEEB}"/>
              </a:ext>
            </a:extLst>
          </p:cNvPr>
          <p:cNvSpPr/>
          <p:nvPr/>
        </p:nvSpPr>
        <p:spPr>
          <a:xfrm>
            <a:off x="2371488" y="2133638"/>
            <a:ext cx="278781" cy="278781"/>
          </a:xfrm>
          <a:prstGeom prst="mathPlus">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pic>
        <p:nvPicPr>
          <p:cNvPr id="13" name="Picture 12" descr="A screenshot of a graph&#10;&#10;AI-generated content may be incorrect.">
            <a:extLst>
              <a:ext uri="{FF2B5EF4-FFF2-40B4-BE49-F238E27FC236}">
                <a16:creationId xmlns:a16="http://schemas.microsoft.com/office/drawing/2014/main" id="{44A1D74B-BF2A-CB2E-97F1-686BBB39965E}"/>
              </a:ext>
            </a:extLst>
          </p:cNvPr>
          <p:cNvPicPr>
            <a:picLocks noChangeAspect="1"/>
          </p:cNvPicPr>
          <p:nvPr/>
        </p:nvPicPr>
        <p:blipFill>
          <a:blip r:embed="rId2"/>
          <a:stretch>
            <a:fillRect/>
          </a:stretch>
        </p:blipFill>
        <p:spPr>
          <a:xfrm>
            <a:off x="5230856" y="1312498"/>
            <a:ext cx="6193108" cy="4954487"/>
          </a:xfrm>
          <a:prstGeom prst="rect">
            <a:avLst/>
          </a:prstGeom>
        </p:spPr>
      </p:pic>
      <p:sp>
        <p:nvSpPr>
          <p:cNvPr id="14" name="Down Arrow 13">
            <a:extLst>
              <a:ext uri="{FF2B5EF4-FFF2-40B4-BE49-F238E27FC236}">
                <a16:creationId xmlns:a16="http://schemas.microsoft.com/office/drawing/2014/main" id="{B085305F-787B-B496-A4B8-2307D5C5BC3A}"/>
              </a:ext>
            </a:extLst>
          </p:cNvPr>
          <p:cNvSpPr/>
          <p:nvPr/>
        </p:nvSpPr>
        <p:spPr>
          <a:xfrm>
            <a:off x="2371488" y="3345366"/>
            <a:ext cx="278781" cy="602166"/>
          </a:xfrm>
          <a:prstGeom prst="down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5" name="TextBox 14">
            <a:extLst>
              <a:ext uri="{FF2B5EF4-FFF2-40B4-BE49-F238E27FC236}">
                <a16:creationId xmlns:a16="http://schemas.microsoft.com/office/drawing/2014/main" id="{9BF50EEA-7C9A-F262-2876-F2C52BB6B357}"/>
              </a:ext>
            </a:extLst>
          </p:cNvPr>
          <p:cNvSpPr txBox="1"/>
          <p:nvPr/>
        </p:nvSpPr>
        <p:spPr>
          <a:xfrm>
            <a:off x="751776" y="4058510"/>
            <a:ext cx="3494048" cy="307777"/>
          </a:xfrm>
          <a:prstGeom prst="rect">
            <a:avLst/>
          </a:prstGeom>
          <a:noFill/>
        </p:spPr>
        <p:txBody>
          <a:bodyPr wrap="square" rtlCol="0">
            <a:spAutoFit/>
          </a:bodyPr>
          <a:lstStyle/>
          <a:p>
            <a:pPr algn="ctr"/>
            <a:r>
              <a:rPr lang="en-ES" sz="1400" b="1" dirty="0"/>
              <a:t>Check DEGs </a:t>
            </a:r>
            <a:r>
              <a:rPr lang="en-ES" sz="1400" b="1" dirty="0">
                <a:solidFill>
                  <a:srgbClr val="C00000"/>
                </a:solidFill>
              </a:rPr>
              <a:t>INDIVIDUALLY</a:t>
            </a:r>
            <a:endParaRPr lang="en-ES" sz="1400" b="1" dirty="0"/>
          </a:p>
        </p:txBody>
      </p:sp>
      <p:cxnSp>
        <p:nvCxnSpPr>
          <p:cNvPr id="17" name="Straight Arrow Connector 16">
            <a:extLst>
              <a:ext uri="{FF2B5EF4-FFF2-40B4-BE49-F238E27FC236}">
                <a16:creationId xmlns:a16="http://schemas.microsoft.com/office/drawing/2014/main" id="{313B0F00-14AE-AC44-E759-40761989763A}"/>
              </a:ext>
            </a:extLst>
          </p:cNvPr>
          <p:cNvCxnSpPr>
            <a:cxnSpLocks/>
            <a:stCxn id="15" idx="2"/>
          </p:cNvCxnSpPr>
          <p:nvPr/>
        </p:nvCxnSpPr>
        <p:spPr>
          <a:xfrm flipH="1">
            <a:off x="1471961" y="4366287"/>
            <a:ext cx="1026839" cy="908240"/>
          </a:xfrm>
          <a:prstGeom prst="straightConnector1">
            <a:avLst/>
          </a:prstGeom>
          <a:ln w="3175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666425D-CF6F-5F08-69DB-41E5FF8AD083}"/>
              </a:ext>
            </a:extLst>
          </p:cNvPr>
          <p:cNvCxnSpPr>
            <a:cxnSpLocks/>
            <a:stCxn id="15" idx="2"/>
          </p:cNvCxnSpPr>
          <p:nvPr/>
        </p:nvCxnSpPr>
        <p:spPr>
          <a:xfrm>
            <a:off x="2498800" y="4366287"/>
            <a:ext cx="1020339" cy="908240"/>
          </a:xfrm>
          <a:prstGeom prst="straightConnector1">
            <a:avLst/>
          </a:prstGeom>
          <a:ln w="31750">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3569D39F-A2F0-938D-C459-728D2ADA0193}"/>
              </a:ext>
            </a:extLst>
          </p:cNvPr>
          <p:cNvGrpSpPr/>
          <p:nvPr/>
        </p:nvGrpSpPr>
        <p:grpSpPr>
          <a:xfrm>
            <a:off x="366130" y="5498327"/>
            <a:ext cx="2005358" cy="587225"/>
            <a:chOff x="366130" y="5512492"/>
            <a:chExt cx="2176348" cy="607973"/>
          </a:xfrm>
        </p:grpSpPr>
        <p:sp>
          <p:nvSpPr>
            <p:cNvPr id="25" name="Rounded Rectangle 24">
              <a:extLst>
                <a:ext uri="{FF2B5EF4-FFF2-40B4-BE49-F238E27FC236}">
                  <a16:creationId xmlns:a16="http://schemas.microsoft.com/office/drawing/2014/main" id="{42A97054-DE3A-C449-9BBC-DB693CA92E2D}"/>
                </a:ext>
              </a:extLst>
            </p:cNvPr>
            <p:cNvSpPr/>
            <p:nvPr/>
          </p:nvSpPr>
          <p:spPr>
            <a:xfrm>
              <a:off x="366130" y="5512492"/>
              <a:ext cx="2141034" cy="607973"/>
            </a:xfrm>
            <a:prstGeom prst="roundRect">
              <a:avLst/>
            </a:prstGeom>
            <a:no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4" name="TextBox 23">
              <a:extLst>
                <a:ext uri="{FF2B5EF4-FFF2-40B4-BE49-F238E27FC236}">
                  <a16:creationId xmlns:a16="http://schemas.microsoft.com/office/drawing/2014/main" id="{D5CE8309-F2A8-E279-ABFF-6EBFFCC701AC}"/>
                </a:ext>
              </a:extLst>
            </p:cNvPr>
            <p:cNvSpPr txBox="1"/>
            <p:nvPr/>
          </p:nvSpPr>
          <p:spPr>
            <a:xfrm>
              <a:off x="401444" y="5582304"/>
              <a:ext cx="2141034" cy="523220"/>
            </a:xfrm>
            <a:prstGeom prst="rect">
              <a:avLst/>
            </a:prstGeom>
            <a:noFill/>
          </p:spPr>
          <p:txBody>
            <a:bodyPr wrap="square" rtlCol="0">
              <a:spAutoFit/>
            </a:bodyPr>
            <a:lstStyle/>
            <a:p>
              <a:pPr algn="ctr"/>
              <a:r>
                <a:rPr lang="en-ES" sz="1400" dirty="0"/>
                <a:t>Look for expression patterns</a:t>
              </a:r>
            </a:p>
          </p:txBody>
        </p:sp>
      </p:grpSp>
      <p:grpSp>
        <p:nvGrpSpPr>
          <p:cNvPr id="27" name="Group 26">
            <a:extLst>
              <a:ext uri="{FF2B5EF4-FFF2-40B4-BE49-F238E27FC236}">
                <a16:creationId xmlns:a16="http://schemas.microsoft.com/office/drawing/2014/main" id="{D0399135-4A83-7C3A-B6D8-0FBACE94FE7D}"/>
              </a:ext>
            </a:extLst>
          </p:cNvPr>
          <p:cNvGrpSpPr/>
          <p:nvPr/>
        </p:nvGrpSpPr>
        <p:grpSpPr>
          <a:xfrm>
            <a:off x="2682797" y="5483896"/>
            <a:ext cx="2005358" cy="587225"/>
            <a:chOff x="366130" y="5512492"/>
            <a:chExt cx="2176348" cy="607973"/>
          </a:xfrm>
        </p:grpSpPr>
        <p:sp>
          <p:nvSpPr>
            <p:cNvPr id="28" name="Rounded Rectangle 27">
              <a:extLst>
                <a:ext uri="{FF2B5EF4-FFF2-40B4-BE49-F238E27FC236}">
                  <a16:creationId xmlns:a16="http://schemas.microsoft.com/office/drawing/2014/main" id="{B016E655-5514-B63B-050E-6C321F6DDF09}"/>
                </a:ext>
              </a:extLst>
            </p:cNvPr>
            <p:cNvSpPr/>
            <p:nvPr/>
          </p:nvSpPr>
          <p:spPr>
            <a:xfrm>
              <a:off x="366130" y="5512492"/>
              <a:ext cx="2141034" cy="607973"/>
            </a:xfrm>
            <a:prstGeom prst="roundRect">
              <a:avLst/>
            </a:prstGeom>
            <a:no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9" name="TextBox 28">
              <a:extLst>
                <a:ext uri="{FF2B5EF4-FFF2-40B4-BE49-F238E27FC236}">
                  <a16:creationId xmlns:a16="http://schemas.microsoft.com/office/drawing/2014/main" id="{A85DF8F2-3914-9E3D-CDC1-D88DE1F9DE5B}"/>
                </a:ext>
              </a:extLst>
            </p:cNvPr>
            <p:cNvSpPr txBox="1"/>
            <p:nvPr/>
          </p:nvSpPr>
          <p:spPr>
            <a:xfrm>
              <a:off x="401443" y="5674664"/>
              <a:ext cx="2141035" cy="318651"/>
            </a:xfrm>
            <a:prstGeom prst="rect">
              <a:avLst/>
            </a:prstGeom>
            <a:noFill/>
          </p:spPr>
          <p:txBody>
            <a:bodyPr wrap="square" rtlCol="0">
              <a:spAutoFit/>
            </a:bodyPr>
            <a:lstStyle/>
            <a:p>
              <a:pPr algn="ctr"/>
              <a:r>
                <a:rPr lang="en-ES" sz="1400" dirty="0"/>
                <a:t>Study Batch effects</a:t>
              </a:r>
            </a:p>
          </p:txBody>
        </p:sp>
      </p:grpSp>
    </p:spTree>
    <p:extLst>
      <p:ext uri="{BB962C8B-B14F-4D97-AF65-F5344CB8AC3E}">
        <p14:creationId xmlns:p14="http://schemas.microsoft.com/office/powerpoint/2010/main" val="3420954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DA23D-A2F1-0109-C80B-EFE8FE46BD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107041-59A3-DD5B-FA6A-9161C64B2903}"/>
              </a:ext>
            </a:extLst>
          </p:cNvPr>
          <p:cNvSpPr>
            <a:spLocks noGrp="1"/>
          </p:cNvSpPr>
          <p:nvPr>
            <p:ph type="title"/>
          </p:nvPr>
        </p:nvSpPr>
        <p:spPr>
          <a:xfrm>
            <a:off x="838200" y="-243570"/>
            <a:ext cx="10515600" cy="1325563"/>
          </a:xfrm>
        </p:spPr>
        <p:txBody>
          <a:bodyPr>
            <a:normAutofit/>
          </a:bodyPr>
          <a:lstStyle/>
          <a:p>
            <a:pPr algn="ctr"/>
            <a:r>
              <a:rPr lang="en-ES" sz="2800" b="1" dirty="0"/>
              <a:t>Differentially Expressed Genes (DEGs)</a:t>
            </a:r>
          </a:p>
        </p:txBody>
      </p:sp>
      <p:grpSp>
        <p:nvGrpSpPr>
          <p:cNvPr id="5" name="Group 4">
            <a:extLst>
              <a:ext uri="{FF2B5EF4-FFF2-40B4-BE49-F238E27FC236}">
                <a16:creationId xmlns:a16="http://schemas.microsoft.com/office/drawing/2014/main" id="{D5FCB919-D4E5-70AC-3B7B-591360CDB7DE}"/>
              </a:ext>
            </a:extLst>
          </p:cNvPr>
          <p:cNvGrpSpPr/>
          <p:nvPr/>
        </p:nvGrpSpPr>
        <p:grpSpPr>
          <a:xfrm>
            <a:off x="5676904" y="1321823"/>
            <a:ext cx="6193108" cy="4954487"/>
            <a:chOff x="4539480" y="1325563"/>
            <a:chExt cx="6193108" cy="4954487"/>
          </a:xfrm>
        </p:grpSpPr>
        <p:pic>
          <p:nvPicPr>
            <p:cNvPr id="13" name="Picture 12" descr="A screenshot of a graph&#10;&#10;AI-generated content may be incorrect.">
              <a:extLst>
                <a:ext uri="{FF2B5EF4-FFF2-40B4-BE49-F238E27FC236}">
                  <a16:creationId xmlns:a16="http://schemas.microsoft.com/office/drawing/2014/main" id="{E337DDAD-95B3-AA8C-5066-66EB485B03BD}"/>
                </a:ext>
              </a:extLst>
            </p:cNvPr>
            <p:cNvPicPr>
              <a:picLocks noChangeAspect="1"/>
            </p:cNvPicPr>
            <p:nvPr/>
          </p:nvPicPr>
          <p:blipFill>
            <a:blip r:embed="rId2"/>
            <a:stretch>
              <a:fillRect/>
            </a:stretch>
          </p:blipFill>
          <p:spPr>
            <a:xfrm>
              <a:off x="4539480" y="1325563"/>
              <a:ext cx="6193108" cy="4954487"/>
            </a:xfrm>
            <a:prstGeom prst="rect">
              <a:avLst/>
            </a:prstGeom>
          </p:spPr>
        </p:pic>
        <p:sp>
          <p:nvSpPr>
            <p:cNvPr id="4" name="Rectangle 3">
              <a:extLst>
                <a:ext uri="{FF2B5EF4-FFF2-40B4-BE49-F238E27FC236}">
                  <a16:creationId xmlns:a16="http://schemas.microsoft.com/office/drawing/2014/main" id="{FD235A34-D262-1D5D-3EB1-609B84A0FD4A}"/>
                </a:ext>
              </a:extLst>
            </p:cNvPr>
            <p:cNvSpPr/>
            <p:nvPr/>
          </p:nvSpPr>
          <p:spPr>
            <a:xfrm>
              <a:off x="4772722" y="3155795"/>
              <a:ext cx="1672683" cy="2330605"/>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Rectangle 2">
              <a:extLst>
                <a:ext uri="{FF2B5EF4-FFF2-40B4-BE49-F238E27FC236}">
                  <a16:creationId xmlns:a16="http://schemas.microsoft.com/office/drawing/2014/main" id="{72AFDB11-8271-E752-28C2-39078B5611C8}"/>
                </a:ext>
              </a:extLst>
            </p:cNvPr>
            <p:cNvSpPr/>
            <p:nvPr/>
          </p:nvSpPr>
          <p:spPr>
            <a:xfrm>
              <a:off x="7869045" y="1929159"/>
              <a:ext cx="1587190" cy="1315844"/>
            </a:xfrm>
            <a:prstGeom prst="rect">
              <a:avLst/>
            </a:prstGeom>
            <a:noFill/>
            <a:ln w="317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grpSp>
      <p:sp>
        <p:nvSpPr>
          <p:cNvPr id="6" name="TextBox 5">
            <a:extLst>
              <a:ext uri="{FF2B5EF4-FFF2-40B4-BE49-F238E27FC236}">
                <a16:creationId xmlns:a16="http://schemas.microsoft.com/office/drawing/2014/main" id="{1355D480-9257-E686-DB62-A68C8450BC73}"/>
              </a:ext>
            </a:extLst>
          </p:cNvPr>
          <p:cNvSpPr txBox="1"/>
          <p:nvPr/>
        </p:nvSpPr>
        <p:spPr>
          <a:xfrm>
            <a:off x="5776332" y="6303784"/>
            <a:ext cx="6093680" cy="307777"/>
          </a:xfrm>
          <a:prstGeom prst="rect">
            <a:avLst/>
          </a:prstGeom>
          <a:noFill/>
        </p:spPr>
        <p:txBody>
          <a:bodyPr wrap="square" rtlCol="0">
            <a:spAutoFit/>
          </a:bodyPr>
          <a:lstStyle/>
          <a:p>
            <a:r>
              <a:rPr lang="en-ES" sz="1400" b="1" i="1" dirty="0"/>
              <a:t>Heatmap of DEG (Inflamed vs Healthy, padj &lt; 0.05). Splitted by condition </a:t>
            </a:r>
          </a:p>
        </p:txBody>
      </p:sp>
      <p:sp>
        <p:nvSpPr>
          <p:cNvPr id="7" name="TextBox 6">
            <a:extLst>
              <a:ext uri="{FF2B5EF4-FFF2-40B4-BE49-F238E27FC236}">
                <a16:creationId xmlns:a16="http://schemas.microsoft.com/office/drawing/2014/main" id="{26DC498F-C9A4-EFE4-5CB4-EA290BB8FB51}"/>
              </a:ext>
            </a:extLst>
          </p:cNvPr>
          <p:cNvSpPr txBox="1"/>
          <p:nvPr/>
        </p:nvSpPr>
        <p:spPr>
          <a:xfrm>
            <a:off x="724828" y="2130101"/>
            <a:ext cx="4326673" cy="646331"/>
          </a:xfrm>
          <a:prstGeom prst="rect">
            <a:avLst/>
          </a:prstGeom>
          <a:noFill/>
        </p:spPr>
        <p:txBody>
          <a:bodyPr wrap="square" rtlCol="0">
            <a:spAutoFit/>
          </a:bodyPr>
          <a:lstStyle/>
          <a:p>
            <a:pPr algn="just"/>
            <a:r>
              <a:rPr lang="en-ES" dirty="0"/>
              <a:t>We can Identify </a:t>
            </a:r>
            <a:r>
              <a:rPr lang="en-ES" dirty="0">
                <a:solidFill>
                  <a:srgbClr val="FF0000"/>
                </a:solidFill>
              </a:rPr>
              <a:t>“Inflammation associated genes”</a:t>
            </a:r>
            <a:r>
              <a:rPr lang="en-ES" dirty="0"/>
              <a:t> and </a:t>
            </a:r>
            <a:r>
              <a:rPr lang="en-ES" dirty="0">
                <a:solidFill>
                  <a:schemeClr val="accent3">
                    <a:lumMod val="60000"/>
                    <a:lumOff val="40000"/>
                  </a:schemeClr>
                </a:solidFill>
              </a:rPr>
              <a:t>“Healthy associated genes”</a:t>
            </a:r>
          </a:p>
        </p:txBody>
      </p:sp>
      <p:sp>
        <p:nvSpPr>
          <p:cNvPr id="8" name="TextBox 7">
            <a:extLst>
              <a:ext uri="{FF2B5EF4-FFF2-40B4-BE49-F238E27FC236}">
                <a16:creationId xmlns:a16="http://schemas.microsoft.com/office/drawing/2014/main" id="{D1F8C911-EC58-1128-827E-931659F9E9B1}"/>
              </a:ext>
            </a:extLst>
          </p:cNvPr>
          <p:cNvSpPr txBox="1"/>
          <p:nvPr/>
        </p:nvSpPr>
        <p:spPr>
          <a:xfrm>
            <a:off x="724828" y="3799067"/>
            <a:ext cx="4326673" cy="1477328"/>
          </a:xfrm>
          <a:prstGeom prst="rect">
            <a:avLst/>
          </a:prstGeom>
          <a:noFill/>
        </p:spPr>
        <p:txBody>
          <a:bodyPr wrap="square" rtlCol="0">
            <a:spAutoFit/>
          </a:bodyPr>
          <a:lstStyle/>
          <a:p>
            <a:pPr algn="just"/>
            <a:r>
              <a:rPr lang="en-GB" dirty="0"/>
              <a:t>Although batch effects are present, they </a:t>
            </a:r>
            <a:r>
              <a:rPr lang="en-GB" b="1" dirty="0"/>
              <a:t>do not account for the major patterns observed in gene expression</a:t>
            </a:r>
            <a:r>
              <a:rPr lang="en-GB" dirty="0"/>
              <a:t>; the dominant signal reflects true biological differences</a:t>
            </a:r>
          </a:p>
        </p:txBody>
      </p:sp>
      <p:sp>
        <p:nvSpPr>
          <p:cNvPr id="9" name="TextBox 8">
            <a:extLst>
              <a:ext uri="{FF2B5EF4-FFF2-40B4-BE49-F238E27FC236}">
                <a16:creationId xmlns:a16="http://schemas.microsoft.com/office/drawing/2014/main" id="{8A769DCF-F12B-C426-666E-62D1C37C4D8B}"/>
              </a:ext>
            </a:extLst>
          </p:cNvPr>
          <p:cNvSpPr txBox="1"/>
          <p:nvPr/>
        </p:nvSpPr>
        <p:spPr>
          <a:xfrm>
            <a:off x="2888164" y="672758"/>
            <a:ext cx="6446637" cy="369332"/>
          </a:xfrm>
          <a:prstGeom prst="rect">
            <a:avLst/>
          </a:prstGeom>
          <a:noFill/>
        </p:spPr>
        <p:txBody>
          <a:bodyPr wrap="none" rtlCol="0">
            <a:spAutoFit/>
          </a:bodyPr>
          <a:lstStyle/>
          <a:p>
            <a:r>
              <a:rPr lang="en-ES" b="1" dirty="0"/>
              <a:t>DEG analysis shows Healthy and Inflamed associated genes</a:t>
            </a:r>
          </a:p>
        </p:txBody>
      </p:sp>
    </p:spTree>
    <p:extLst>
      <p:ext uri="{BB962C8B-B14F-4D97-AF65-F5344CB8AC3E}">
        <p14:creationId xmlns:p14="http://schemas.microsoft.com/office/powerpoint/2010/main" val="4072161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923E4-E9BE-AC4E-E1B6-FE019DBC9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9DF413-5DDC-0A9E-7093-60B2C00210EB}"/>
              </a:ext>
            </a:extLst>
          </p:cNvPr>
          <p:cNvSpPr>
            <a:spLocks noGrp="1"/>
          </p:cNvSpPr>
          <p:nvPr>
            <p:ph type="title"/>
          </p:nvPr>
        </p:nvSpPr>
        <p:spPr>
          <a:xfrm>
            <a:off x="838200" y="-272264"/>
            <a:ext cx="10515600" cy="1325563"/>
          </a:xfrm>
        </p:spPr>
        <p:txBody>
          <a:bodyPr>
            <a:normAutofit/>
          </a:bodyPr>
          <a:lstStyle/>
          <a:p>
            <a:pPr algn="ctr"/>
            <a:r>
              <a:rPr lang="en-ES" sz="2800" b="1" dirty="0"/>
              <a:t>Differentially Expressed Genes (DEGs)</a:t>
            </a:r>
          </a:p>
        </p:txBody>
      </p:sp>
      <p:grpSp>
        <p:nvGrpSpPr>
          <p:cNvPr id="5" name="Group 4">
            <a:extLst>
              <a:ext uri="{FF2B5EF4-FFF2-40B4-BE49-F238E27FC236}">
                <a16:creationId xmlns:a16="http://schemas.microsoft.com/office/drawing/2014/main" id="{A2E73063-410C-7967-0FA9-80B7C0058827}"/>
              </a:ext>
            </a:extLst>
          </p:cNvPr>
          <p:cNvGrpSpPr/>
          <p:nvPr/>
        </p:nvGrpSpPr>
        <p:grpSpPr>
          <a:xfrm>
            <a:off x="5676904" y="1318738"/>
            <a:ext cx="6193108" cy="4954487"/>
            <a:chOff x="4539480" y="1325563"/>
            <a:chExt cx="6193108" cy="4954487"/>
          </a:xfrm>
        </p:grpSpPr>
        <p:pic>
          <p:nvPicPr>
            <p:cNvPr id="13" name="Picture 12" descr="A screenshot of a graph&#10;&#10;AI-generated content may be incorrect.">
              <a:extLst>
                <a:ext uri="{FF2B5EF4-FFF2-40B4-BE49-F238E27FC236}">
                  <a16:creationId xmlns:a16="http://schemas.microsoft.com/office/drawing/2014/main" id="{C32354EB-FABA-6D88-C767-DDCAD4F4D74C}"/>
                </a:ext>
              </a:extLst>
            </p:cNvPr>
            <p:cNvPicPr>
              <a:picLocks noChangeAspect="1"/>
            </p:cNvPicPr>
            <p:nvPr/>
          </p:nvPicPr>
          <p:blipFill>
            <a:blip r:embed="rId2"/>
            <a:stretch>
              <a:fillRect/>
            </a:stretch>
          </p:blipFill>
          <p:spPr>
            <a:xfrm>
              <a:off x="4539480" y="1325563"/>
              <a:ext cx="6193108" cy="4954487"/>
            </a:xfrm>
            <a:prstGeom prst="rect">
              <a:avLst/>
            </a:prstGeom>
          </p:spPr>
        </p:pic>
        <p:sp>
          <p:nvSpPr>
            <p:cNvPr id="4" name="Rectangle 3">
              <a:extLst>
                <a:ext uri="{FF2B5EF4-FFF2-40B4-BE49-F238E27FC236}">
                  <a16:creationId xmlns:a16="http://schemas.microsoft.com/office/drawing/2014/main" id="{E3BE5F84-A6F8-0E45-F406-94F866D0B888}"/>
                </a:ext>
              </a:extLst>
            </p:cNvPr>
            <p:cNvSpPr/>
            <p:nvPr/>
          </p:nvSpPr>
          <p:spPr>
            <a:xfrm>
              <a:off x="4806176" y="3155795"/>
              <a:ext cx="903249" cy="2330605"/>
            </a:xfrm>
            <a:prstGeom prst="rect">
              <a:avLst/>
            </a:prstGeom>
            <a:noFill/>
            <a:ln w="31750">
              <a:solidFill>
                <a:schemeClr val="bg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grpSp>
      <p:sp>
        <p:nvSpPr>
          <p:cNvPr id="6" name="TextBox 5">
            <a:extLst>
              <a:ext uri="{FF2B5EF4-FFF2-40B4-BE49-F238E27FC236}">
                <a16:creationId xmlns:a16="http://schemas.microsoft.com/office/drawing/2014/main" id="{BF93C3FD-3885-875D-3B80-10B73E164509}"/>
              </a:ext>
            </a:extLst>
          </p:cNvPr>
          <p:cNvSpPr txBox="1"/>
          <p:nvPr/>
        </p:nvSpPr>
        <p:spPr>
          <a:xfrm>
            <a:off x="5776332" y="6273225"/>
            <a:ext cx="6093680" cy="584775"/>
          </a:xfrm>
          <a:prstGeom prst="rect">
            <a:avLst/>
          </a:prstGeom>
          <a:noFill/>
        </p:spPr>
        <p:txBody>
          <a:bodyPr wrap="square" rtlCol="0">
            <a:spAutoFit/>
          </a:bodyPr>
          <a:lstStyle/>
          <a:p>
            <a:r>
              <a:rPr lang="en-ES" sz="1600" b="1" i="1" dirty="0"/>
              <a:t>Heatmap of DEG (Inflamed vs Healthy, padj &lt; 0.05). Splitted by condition </a:t>
            </a:r>
          </a:p>
        </p:txBody>
      </p:sp>
      <p:sp>
        <p:nvSpPr>
          <p:cNvPr id="7" name="TextBox 6">
            <a:extLst>
              <a:ext uri="{FF2B5EF4-FFF2-40B4-BE49-F238E27FC236}">
                <a16:creationId xmlns:a16="http://schemas.microsoft.com/office/drawing/2014/main" id="{A1162B80-CDE3-970E-63F2-12F13B4B35EE}"/>
              </a:ext>
            </a:extLst>
          </p:cNvPr>
          <p:cNvSpPr txBox="1"/>
          <p:nvPr/>
        </p:nvSpPr>
        <p:spPr>
          <a:xfrm>
            <a:off x="724828" y="1973984"/>
            <a:ext cx="4326673" cy="1077218"/>
          </a:xfrm>
          <a:prstGeom prst="rect">
            <a:avLst/>
          </a:prstGeom>
          <a:noFill/>
        </p:spPr>
        <p:txBody>
          <a:bodyPr wrap="square" rtlCol="0">
            <a:spAutoFit/>
          </a:bodyPr>
          <a:lstStyle/>
          <a:p>
            <a:pPr algn="just"/>
            <a:r>
              <a:rPr lang="en-GB" sz="1600" dirty="0"/>
              <a:t>Within the inflamed samples, we observe </a:t>
            </a:r>
            <a:r>
              <a:rPr lang="en-GB" sz="1600" dirty="0">
                <a:solidFill>
                  <a:srgbClr val="FF0000"/>
                </a:solidFill>
              </a:rPr>
              <a:t>two distinct subgroups</a:t>
            </a:r>
            <a:r>
              <a:rPr lang="en-GB" sz="1600" dirty="0"/>
              <a:t>, which may reflect different intensities or underlying mechanisms of inflammation</a:t>
            </a:r>
          </a:p>
        </p:txBody>
      </p:sp>
      <p:sp>
        <p:nvSpPr>
          <p:cNvPr id="8" name="Rectangle 7">
            <a:extLst>
              <a:ext uri="{FF2B5EF4-FFF2-40B4-BE49-F238E27FC236}">
                <a16:creationId xmlns:a16="http://schemas.microsoft.com/office/drawing/2014/main" id="{44894713-E7F9-258A-1063-08FA7999B55D}"/>
              </a:ext>
            </a:extLst>
          </p:cNvPr>
          <p:cNvSpPr/>
          <p:nvPr/>
        </p:nvSpPr>
        <p:spPr>
          <a:xfrm>
            <a:off x="6851033" y="3148969"/>
            <a:ext cx="720645" cy="2330605"/>
          </a:xfrm>
          <a:prstGeom prst="rect">
            <a:avLst/>
          </a:prstGeom>
          <a:noFill/>
          <a:ln w="317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9" name="TextBox 8">
            <a:extLst>
              <a:ext uri="{FF2B5EF4-FFF2-40B4-BE49-F238E27FC236}">
                <a16:creationId xmlns:a16="http://schemas.microsoft.com/office/drawing/2014/main" id="{5D0DA055-9EBE-3515-14DD-19EFADE26EEA}"/>
              </a:ext>
            </a:extLst>
          </p:cNvPr>
          <p:cNvSpPr txBox="1"/>
          <p:nvPr/>
        </p:nvSpPr>
        <p:spPr>
          <a:xfrm>
            <a:off x="2572856" y="673730"/>
            <a:ext cx="7046288" cy="369332"/>
          </a:xfrm>
          <a:prstGeom prst="rect">
            <a:avLst/>
          </a:prstGeom>
          <a:noFill/>
        </p:spPr>
        <p:txBody>
          <a:bodyPr wrap="none" rtlCol="0">
            <a:spAutoFit/>
          </a:bodyPr>
          <a:lstStyle/>
          <a:p>
            <a:r>
              <a:rPr lang="en-ES" b="1" dirty="0"/>
              <a:t>DEG analysis shows different subgroups in the inflamed condition</a:t>
            </a:r>
          </a:p>
        </p:txBody>
      </p:sp>
    </p:spTree>
    <p:extLst>
      <p:ext uri="{BB962C8B-B14F-4D97-AF65-F5344CB8AC3E}">
        <p14:creationId xmlns:p14="http://schemas.microsoft.com/office/powerpoint/2010/main" val="1094073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5291D-9CB0-E7A6-73E2-86F44835FC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A1552B-0FA3-9397-A120-D711764A52E6}"/>
              </a:ext>
            </a:extLst>
          </p:cNvPr>
          <p:cNvSpPr>
            <a:spLocks noGrp="1"/>
          </p:cNvSpPr>
          <p:nvPr>
            <p:ph type="title"/>
          </p:nvPr>
        </p:nvSpPr>
        <p:spPr>
          <a:xfrm>
            <a:off x="838200" y="-25234"/>
            <a:ext cx="10515600" cy="1325563"/>
          </a:xfrm>
        </p:spPr>
        <p:txBody>
          <a:bodyPr>
            <a:normAutofit/>
          </a:bodyPr>
          <a:lstStyle/>
          <a:p>
            <a:pPr algn="ctr"/>
            <a:r>
              <a:rPr lang="en-ES" sz="2800" b="1" dirty="0"/>
              <a:t>Differentially Expressed Genes (DEGs)</a:t>
            </a:r>
          </a:p>
        </p:txBody>
      </p:sp>
      <p:sp>
        <p:nvSpPr>
          <p:cNvPr id="6" name="TextBox 5">
            <a:extLst>
              <a:ext uri="{FF2B5EF4-FFF2-40B4-BE49-F238E27FC236}">
                <a16:creationId xmlns:a16="http://schemas.microsoft.com/office/drawing/2014/main" id="{1758D5A1-99B2-2FD8-CE8F-BC35E15D49B7}"/>
              </a:ext>
            </a:extLst>
          </p:cNvPr>
          <p:cNvSpPr txBox="1"/>
          <p:nvPr/>
        </p:nvSpPr>
        <p:spPr>
          <a:xfrm>
            <a:off x="5776332" y="6090439"/>
            <a:ext cx="6093680" cy="584775"/>
          </a:xfrm>
          <a:prstGeom prst="rect">
            <a:avLst/>
          </a:prstGeom>
          <a:noFill/>
        </p:spPr>
        <p:txBody>
          <a:bodyPr wrap="square" rtlCol="0">
            <a:spAutoFit/>
          </a:bodyPr>
          <a:lstStyle/>
          <a:p>
            <a:r>
              <a:rPr lang="en-ES" sz="1600" b="1" i="1" dirty="0"/>
              <a:t>Heatmap of “Relevant Genes” (Inflamed vs Healthy, padj &lt; 0.05). Splitted by condition </a:t>
            </a:r>
          </a:p>
        </p:txBody>
      </p:sp>
      <p:sp>
        <p:nvSpPr>
          <p:cNvPr id="7" name="TextBox 6">
            <a:extLst>
              <a:ext uri="{FF2B5EF4-FFF2-40B4-BE49-F238E27FC236}">
                <a16:creationId xmlns:a16="http://schemas.microsoft.com/office/drawing/2014/main" id="{40CC9C64-E2DB-5A63-05D5-D320E0FE42C3}"/>
              </a:ext>
            </a:extLst>
          </p:cNvPr>
          <p:cNvSpPr txBox="1"/>
          <p:nvPr/>
        </p:nvSpPr>
        <p:spPr>
          <a:xfrm>
            <a:off x="754645" y="4031165"/>
            <a:ext cx="4326673" cy="1077218"/>
          </a:xfrm>
          <a:prstGeom prst="rect">
            <a:avLst/>
          </a:prstGeom>
          <a:noFill/>
        </p:spPr>
        <p:txBody>
          <a:bodyPr wrap="square" rtlCol="0">
            <a:spAutoFit/>
          </a:bodyPr>
          <a:lstStyle/>
          <a:p>
            <a:pPr algn="just"/>
            <a:r>
              <a:rPr lang="en-GB" sz="1600" dirty="0"/>
              <a:t>We can still differ between two “</a:t>
            </a:r>
            <a:r>
              <a:rPr lang="en-GB" sz="1600" dirty="0" err="1"/>
              <a:t>Inflammed</a:t>
            </a:r>
            <a:r>
              <a:rPr lang="en-GB" sz="1600" dirty="0"/>
              <a:t>” </a:t>
            </a:r>
            <a:r>
              <a:rPr lang="en-GB" sz="1600" dirty="0" err="1"/>
              <a:t>goups</a:t>
            </a:r>
            <a:r>
              <a:rPr lang="en-GB" sz="1600" dirty="0"/>
              <a:t>, with </a:t>
            </a:r>
            <a:r>
              <a:rPr lang="en-GB" sz="1600" b="1" dirty="0"/>
              <a:t>Patients 74, 26, 87 and 88 exhibiting a higher level of inflammation</a:t>
            </a:r>
            <a:r>
              <a:rPr lang="en-GB" sz="1600" dirty="0"/>
              <a:t> related genes</a:t>
            </a:r>
          </a:p>
        </p:txBody>
      </p:sp>
      <p:sp>
        <p:nvSpPr>
          <p:cNvPr id="8" name="Rectangle 7">
            <a:extLst>
              <a:ext uri="{FF2B5EF4-FFF2-40B4-BE49-F238E27FC236}">
                <a16:creationId xmlns:a16="http://schemas.microsoft.com/office/drawing/2014/main" id="{C5FF90BD-DDD6-3D1C-8E4D-6B92AC19FAAF}"/>
              </a:ext>
            </a:extLst>
          </p:cNvPr>
          <p:cNvSpPr/>
          <p:nvPr/>
        </p:nvSpPr>
        <p:spPr>
          <a:xfrm>
            <a:off x="6851033" y="2865863"/>
            <a:ext cx="720645" cy="2330605"/>
          </a:xfrm>
          <a:prstGeom prst="rect">
            <a:avLst/>
          </a:prstGeom>
          <a:noFill/>
          <a:ln w="317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pic>
        <p:nvPicPr>
          <p:cNvPr id="9" name="Picture 8" descr="A screenshot of a graph&#10;&#10;AI-generated content may be incorrect.">
            <a:extLst>
              <a:ext uri="{FF2B5EF4-FFF2-40B4-BE49-F238E27FC236}">
                <a16:creationId xmlns:a16="http://schemas.microsoft.com/office/drawing/2014/main" id="{D14327D4-E6A7-C012-8D81-5B2305F4D0AD}"/>
              </a:ext>
            </a:extLst>
          </p:cNvPr>
          <p:cNvPicPr>
            <a:picLocks noChangeAspect="1"/>
          </p:cNvPicPr>
          <p:nvPr/>
        </p:nvPicPr>
        <p:blipFill>
          <a:blip r:embed="rId2"/>
          <a:stretch>
            <a:fillRect/>
          </a:stretch>
        </p:blipFill>
        <p:spPr>
          <a:xfrm>
            <a:off x="5876692" y="1060357"/>
            <a:ext cx="6187243" cy="4949794"/>
          </a:xfrm>
          <a:prstGeom prst="rect">
            <a:avLst/>
          </a:prstGeom>
        </p:spPr>
      </p:pic>
      <p:sp>
        <p:nvSpPr>
          <p:cNvPr id="10" name="TextBox 9">
            <a:extLst>
              <a:ext uri="{FF2B5EF4-FFF2-40B4-BE49-F238E27FC236}">
                <a16:creationId xmlns:a16="http://schemas.microsoft.com/office/drawing/2014/main" id="{65CD7C45-D19F-64CB-C387-317F2CA1EDE0}"/>
              </a:ext>
            </a:extLst>
          </p:cNvPr>
          <p:cNvSpPr txBox="1"/>
          <p:nvPr/>
        </p:nvSpPr>
        <p:spPr>
          <a:xfrm>
            <a:off x="754644" y="2458036"/>
            <a:ext cx="4326673" cy="1323439"/>
          </a:xfrm>
          <a:prstGeom prst="rect">
            <a:avLst/>
          </a:prstGeom>
          <a:noFill/>
        </p:spPr>
        <p:txBody>
          <a:bodyPr wrap="square" rtlCol="0">
            <a:spAutoFit/>
          </a:bodyPr>
          <a:lstStyle/>
          <a:p>
            <a:pPr algn="just"/>
            <a:r>
              <a:rPr lang="en-GB" sz="1600" dirty="0"/>
              <a:t>If we stick to “IBD relevant genes”, we still see a similar pattern, with </a:t>
            </a:r>
            <a:r>
              <a:rPr lang="en-GB" sz="1600" b="1" dirty="0"/>
              <a:t>Inflamed patients exhibiting a higher expression of this genes </a:t>
            </a:r>
            <a:r>
              <a:rPr lang="en-GB" sz="1600" dirty="0"/>
              <a:t>(Except IL17B, which has an immunoregulatory function)</a:t>
            </a:r>
          </a:p>
        </p:txBody>
      </p:sp>
      <p:sp>
        <p:nvSpPr>
          <p:cNvPr id="14" name="Rectangle 13">
            <a:extLst>
              <a:ext uri="{FF2B5EF4-FFF2-40B4-BE49-F238E27FC236}">
                <a16:creationId xmlns:a16="http://schemas.microsoft.com/office/drawing/2014/main" id="{7395D953-1BD0-B39C-7D69-2D7F46A38094}"/>
              </a:ext>
            </a:extLst>
          </p:cNvPr>
          <p:cNvSpPr/>
          <p:nvPr/>
        </p:nvSpPr>
        <p:spPr>
          <a:xfrm>
            <a:off x="7211355" y="1220617"/>
            <a:ext cx="958610" cy="4067000"/>
          </a:xfrm>
          <a:prstGeom prst="rect">
            <a:avLst/>
          </a:prstGeom>
          <a:noFill/>
          <a:ln w="31750">
            <a:solidFill>
              <a:schemeClr val="bg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5" name="Rectangle 14">
            <a:extLst>
              <a:ext uri="{FF2B5EF4-FFF2-40B4-BE49-F238E27FC236}">
                <a16:creationId xmlns:a16="http://schemas.microsoft.com/office/drawing/2014/main" id="{729B64DB-A459-BC07-571C-97FC3ED5082A}"/>
              </a:ext>
            </a:extLst>
          </p:cNvPr>
          <p:cNvSpPr/>
          <p:nvPr/>
        </p:nvSpPr>
        <p:spPr>
          <a:xfrm>
            <a:off x="5916602" y="1220617"/>
            <a:ext cx="336144" cy="4067000"/>
          </a:xfrm>
          <a:prstGeom prst="rect">
            <a:avLst/>
          </a:prstGeom>
          <a:noFill/>
          <a:ln w="31750">
            <a:solidFill>
              <a:schemeClr val="bg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325890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BFDCE-D2CB-5AC6-52AF-94E7D724ACA6}"/>
              </a:ext>
            </a:extLst>
          </p:cNvPr>
          <p:cNvSpPr>
            <a:spLocks noGrp="1"/>
          </p:cNvSpPr>
          <p:nvPr>
            <p:ph type="title"/>
          </p:nvPr>
        </p:nvSpPr>
        <p:spPr>
          <a:xfrm>
            <a:off x="838200" y="-183275"/>
            <a:ext cx="10515600" cy="1325563"/>
          </a:xfrm>
        </p:spPr>
        <p:txBody>
          <a:bodyPr>
            <a:normAutofit/>
          </a:bodyPr>
          <a:lstStyle/>
          <a:p>
            <a:pPr algn="ctr"/>
            <a:r>
              <a:rPr lang="en-ES" sz="2800" b="1" dirty="0"/>
              <a:t>Pericytes and its role on IBD</a:t>
            </a:r>
          </a:p>
        </p:txBody>
      </p:sp>
      <p:sp>
        <p:nvSpPr>
          <p:cNvPr id="5" name="TextBox 4">
            <a:extLst>
              <a:ext uri="{FF2B5EF4-FFF2-40B4-BE49-F238E27FC236}">
                <a16:creationId xmlns:a16="http://schemas.microsoft.com/office/drawing/2014/main" id="{82C8017E-1AD0-2580-2147-A90FB433B3F3}"/>
              </a:ext>
            </a:extLst>
          </p:cNvPr>
          <p:cNvSpPr txBox="1"/>
          <p:nvPr/>
        </p:nvSpPr>
        <p:spPr>
          <a:xfrm>
            <a:off x="838200" y="4312511"/>
            <a:ext cx="4732282" cy="2585323"/>
          </a:xfrm>
          <a:prstGeom prst="rect">
            <a:avLst/>
          </a:prstGeom>
          <a:noFill/>
        </p:spPr>
        <p:txBody>
          <a:bodyPr wrap="square" rtlCol="0">
            <a:spAutoFit/>
          </a:bodyPr>
          <a:lstStyle/>
          <a:p>
            <a:r>
              <a:rPr lang="en-GB" b="1" dirty="0"/>
              <a:t>Pericytes:</a:t>
            </a:r>
          </a:p>
          <a:p>
            <a:endParaRPr lang="en-GB" dirty="0"/>
          </a:p>
          <a:p>
            <a:pPr marL="285750" indent="-285750" algn="just">
              <a:buFont typeface="Arial" panose="020B0604020202020204" pitchFamily="34" charset="0"/>
              <a:buChar char="•"/>
            </a:pPr>
            <a:r>
              <a:rPr lang="en-GB" dirty="0"/>
              <a:t>Vascular-associated fibroblast-like stromal cells</a:t>
            </a:r>
          </a:p>
          <a:p>
            <a:pPr marL="285750" indent="-285750" algn="just">
              <a:buFont typeface="Arial" panose="020B0604020202020204" pitchFamily="34" charset="0"/>
              <a:buChar char="•"/>
            </a:pPr>
            <a:r>
              <a:rPr lang="en-GB" dirty="0"/>
              <a:t>Key regulators of vascular integrity and immune cell recruitment/diapedesis</a:t>
            </a:r>
          </a:p>
          <a:p>
            <a:pPr marL="285750" indent="-285750" algn="just">
              <a:buFont typeface="Arial" panose="020B0604020202020204" pitchFamily="34" charset="0"/>
              <a:buChar char="•"/>
            </a:pPr>
            <a:r>
              <a:rPr lang="en-GB" dirty="0"/>
              <a:t>Indirect promoters of IBD via strong communication with other cell types</a:t>
            </a:r>
          </a:p>
          <a:p>
            <a:endParaRPr lang="en-ES" dirty="0"/>
          </a:p>
        </p:txBody>
      </p:sp>
      <p:pic>
        <p:nvPicPr>
          <p:cNvPr id="7" name="Picture 6" descr="A diagram of a nerve cell&#10;&#10;AI-generated content may be incorrect.">
            <a:extLst>
              <a:ext uri="{FF2B5EF4-FFF2-40B4-BE49-F238E27FC236}">
                <a16:creationId xmlns:a16="http://schemas.microsoft.com/office/drawing/2014/main" id="{EB3A97E6-9678-0624-F286-A6E3D21562D2}"/>
              </a:ext>
            </a:extLst>
          </p:cNvPr>
          <p:cNvPicPr>
            <a:picLocks noChangeAspect="1"/>
          </p:cNvPicPr>
          <p:nvPr/>
        </p:nvPicPr>
        <p:blipFill>
          <a:blip r:embed="rId2"/>
          <a:stretch>
            <a:fillRect/>
          </a:stretch>
        </p:blipFill>
        <p:spPr>
          <a:xfrm>
            <a:off x="1460937" y="922262"/>
            <a:ext cx="3300249" cy="3317804"/>
          </a:xfrm>
          <a:prstGeom prst="rect">
            <a:avLst/>
          </a:prstGeom>
        </p:spPr>
      </p:pic>
      <p:sp>
        <p:nvSpPr>
          <p:cNvPr id="8" name="TextBox 7">
            <a:extLst>
              <a:ext uri="{FF2B5EF4-FFF2-40B4-BE49-F238E27FC236}">
                <a16:creationId xmlns:a16="http://schemas.microsoft.com/office/drawing/2014/main" id="{02ED1F92-9ED1-E969-7D81-744D22F69C33}"/>
              </a:ext>
            </a:extLst>
          </p:cNvPr>
          <p:cNvSpPr txBox="1"/>
          <p:nvPr/>
        </p:nvSpPr>
        <p:spPr>
          <a:xfrm>
            <a:off x="6095999" y="965226"/>
            <a:ext cx="5822731" cy="1600438"/>
          </a:xfrm>
          <a:prstGeom prst="rect">
            <a:avLst/>
          </a:prstGeom>
          <a:noFill/>
        </p:spPr>
        <p:txBody>
          <a:bodyPr wrap="square" rtlCol="0">
            <a:spAutoFit/>
          </a:bodyPr>
          <a:lstStyle/>
          <a:p>
            <a:r>
              <a:rPr lang="en-ES" b="1" dirty="0"/>
              <a:t>Possible role in IBD:</a:t>
            </a:r>
          </a:p>
          <a:p>
            <a:pPr marL="285750" indent="-285750" algn="just">
              <a:buFont typeface="Arial" panose="020B0604020202020204" pitchFamily="34" charset="0"/>
              <a:buChar char="•"/>
            </a:pPr>
            <a:r>
              <a:rPr lang="en-ES" sz="1600" dirty="0"/>
              <a:t>Pericytes dysfunction increase endothelial barrier permeability, increasing the flow of inmune cells into the tissue</a:t>
            </a:r>
          </a:p>
          <a:p>
            <a:pPr marL="285750" indent="-285750" algn="just">
              <a:buFont typeface="Arial" panose="020B0604020202020204" pitchFamily="34" charset="0"/>
              <a:buChar char="•"/>
            </a:pPr>
            <a:r>
              <a:rPr lang="en-ES" sz="1600" dirty="0"/>
              <a:t>Act as important signaling cell, producing pro-inflammatory molecules that attract and activate effector cells</a:t>
            </a:r>
          </a:p>
        </p:txBody>
      </p:sp>
      <p:grpSp>
        <p:nvGrpSpPr>
          <p:cNvPr id="10" name="Group 9">
            <a:extLst>
              <a:ext uri="{FF2B5EF4-FFF2-40B4-BE49-F238E27FC236}">
                <a16:creationId xmlns:a16="http://schemas.microsoft.com/office/drawing/2014/main" id="{1A8EAE23-08F1-98C3-885B-C9BB0C2E0DA0}"/>
              </a:ext>
            </a:extLst>
          </p:cNvPr>
          <p:cNvGrpSpPr/>
          <p:nvPr/>
        </p:nvGrpSpPr>
        <p:grpSpPr>
          <a:xfrm>
            <a:off x="7231117" y="2659117"/>
            <a:ext cx="4122683" cy="4093094"/>
            <a:chOff x="7231117" y="2659117"/>
            <a:chExt cx="4122683" cy="4093094"/>
          </a:xfrm>
        </p:grpSpPr>
        <p:pic>
          <p:nvPicPr>
            <p:cNvPr id="4" name="Picture 3" descr="A diagram of cell division&#10;&#10;AI-generated content may be incorrect.">
              <a:extLst>
                <a:ext uri="{FF2B5EF4-FFF2-40B4-BE49-F238E27FC236}">
                  <a16:creationId xmlns:a16="http://schemas.microsoft.com/office/drawing/2014/main" id="{4E666163-30F2-3C7B-6322-167865A057E2}"/>
                </a:ext>
              </a:extLst>
            </p:cNvPr>
            <p:cNvPicPr>
              <a:picLocks noChangeAspect="1"/>
            </p:cNvPicPr>
            <p:nvPr/>
          </p:nvPicPr>
          <p:blipFill>
            <a:blip r:embed="rId3"/>
            <a:stretch>
              <a:fillRect/>
            </a:stretch>
          </p:blipFill>
          <p:spPr>
            <a:xfrm>
              <a:off x="7231117" y="2659117"/>
              <a:ext cx="4122683" cy="4093094"/>
            </a:xfrm>
            <a:prstGeom prst="rect">
              <a:avLst/>
            </a:prstGeom>
          </p:spPr>
        </p:pic>
        <p:sp>
          <p:nvSpPr>
            <p:cNvPr id="9" name="Rectangle 8">
              <a:extLst>
                <a:ext uri="{FF2B5EF4-FFF2-40B4-BE49-F238E27FC236}">
                  <a16:creationId xmlns:a16="http://schemas.microsoft.com/office/drawing/2014/main" id="{B3A9A359-0375-DB7A-00A8-11002632A901}"/>
                </a:ext>
              </a:extLst>
            </p:cNvPr>
            <p:cNvSpPr/>
            <p:nvPr/>
          </p:nvSpPr>
          <p:spPr>
            <a:xfrm>
              <a:off x="7451834" y="2808890"/>
              <a:ext cx="157655" cy="1655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grpSp>
    </p:spTree>
    <p:extLst>
      <p:ext uri="{BB962C8B-B14F-4D97-AF65-F5344CB8AC3E}">
        <p14:creationId xmlns:p14="http://schemas.microsoft.com/office/powerpoint/2010/main" val="215096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9D376-3FAD-7248-CFD1-AC98CF568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1B2EA5-D0B6-7B69-EA9C-C9AC57CD7AA2}"/>
              </a:ext>
            </a:extLst>
          </p:cNvPr>
          <p:cNvSpPr>
            <a:spLocks noGrp="1"/>
          </p:cNvSpPr>
          <p:nvPr>
            <p:ph type="title"/>
          </p:nvPr>
        </p:nvSpPr>
        <p:spPr>
          <a:xfrm>
            <a:off x="838200" y="-279887"/>
            <a:ext cx="10515600" cy="1325563"/>
          </a:xfrm>
        </p:spPr>
        <p:txBody>
          <a:bodyPr>
            <a:normAutofit/>
          </a:bodyPr>
          <a:lstStyle/>
          <a:p>
            <a:pPr algn="ctr"/>
            <a:r>
              <a:rPr lang="en-ES" sz="2800" b="1" dirty="0"/>
              <a:t>Gene Set Enrichment Analisys (GSEA)</a:t>
            </a:r>
          </a:p>
        </p:txBody>
      </p:sp>
      <p:sp>
        <p:nvSpPr>
          <p:cNvPr id="6" name="TextBox 5">
            <a:extLst>
              <a:ext uri="{FF2B5EF4-FFF2-40B4-BE49-F238E27FC236}">
                <a16:creationId xmlns:a16="http://schemas.microsoft.com/office/drawing/2014/main" id="{98EB820B-5C88-5BDF-B028-A7FBAABDC119}"/>
              </a:ext>
            </a:extLst>
          </p:cNvPr>
          <p:cNvSpPr txBox="1"/>
          <p:nvPr/>
        </p:nvSpPr>
        <p:spPr>
          <a:xfrm>
            <a:off x="6049617" y="6010926"/>
            <a:ext cx="6093680" cy="584775"/>
          </a:xfrm>
          <a:prstGeom prst="rect">
            <a:avLst/>
          </a:prstGeom>
          <a:noFill/>
        </p:spPr>
        <p:txBody>
          <a:bodyPr wrap="square" rtlCol="0">
            <a:spAutoFit/>
          </a:bodyPr>
          <a:lstStyle/>
          <a:p>
            <a:r>
              <a:rPr lang="en-ES" sz="1600" b="1" i="1" dirty="0"/>
              <a:t>FGSEA NES barplot. Top 10 Over/Under expressed pathways. Only pathways with padj &lt; 0.05, ordered by NES </a:t>
            </a:r>
          </a:p>
        </p:txBody>
      </p:sp>
      <p:sp>
        <p:nvSpPr>
          <p:cNvPr id="14" name="TextBox 13">
            <a:extLst>
              <a:ext uri="{FF2B5EF4-FFF2-40B4-BE49-F238E27FC236}">
                <a16:creationId xmlns:a16="http://schemas.microsoft.com/office/drawing/2014/main" id="{72712CAB-3A42-F610-FAFC-6747EF7D55EF}"/>
              </a:ext>
            </a:extLst>
          </p:cNvPr>
          <p:cNvSpPr txBox="1"/>
          <p:nvPr/>
        </p:nvSpPr>
        <p:spPr>
          <a:xfrm>
            <a:off x="744704" y="2283913"/>
            <a:ext cx="4326673" cy="830997"/>
          </a:xfrm>
          <a:prstGeom prst="rect">
            <a:avLst/>
          </a:prstGeom>
          <a:noFill/>
        </p:spPr>
        <p:txBody>
          <a:bodyPr wrap="square" rtlCol="0">
            <a:spAutoFit/>
          </a:bodyPr>
          <a:lstStyle/>
          <a:p>
            <a:pPr algn="just"/>
            <a:r>
              <a:rPr lang="en-GB" sz="1600" dirty="0"/>
              <a:t>Group genes based on functionality (Based on annotated pathways used as background, in this case </a:t>
            </a:r>
            <a:r>
              <a:rPr lang="en-GB" sz="1600" dirty="0" err="1"/>
              <a:t>Reactome</a:t>
            </a:r>
            <a:r>
              <a:rPr lang="en-GB" sz="1600" dirty="0"/>
              <a:t>)</a:t>
            </a:r>
          </a:p>
        </p:txBody>
      </p:sp>
      <p:pic>
        <p:nvPicPr>
          <p:cNvPr id="18" name="Picture 17" descr="A graph with a bar chart&#10;&#10;AI-generated content may be incorrect.">
            <a:extLst>
              <a:ext uri="{FF2B5EF4-FFF2-40B4-BE49-F238E27FC236}">
                <a16:creationId xmlns:a16="http://schemas.microsoft.com/office/drawing/2014/main" id="{41F2B082-EF59-D174-EAFA-7D7D6421A475}"/>
              </a:ext>
            </a:extLst>
          </p:cNvPr>
          <p:cNvPicPr>
            <a:picLocks noChangeAspect="1"/>
          </p:cNvPicPr>
          <p:nvPr/>
        </p:nvPicPr>
        <p:blipFill>
          <a:blip r:embed="rId2"/>
          <a:stretch>
            <a:fillRect/>
          </a:stretch>
        </p:blipFill>
        <p:spPr>
          <a:xfrm>
            <a:off x="5471656" y="1183512"/>
            <a:ext cx="6372441" cy="4551743"/>
          </a:xfrm>
          <a:prstGeom prst="rect">
            <a:avLst/>
          </a:prstGeom>
        </p:spPr>
      </p:pic>
      <p:sp>
        <p:nvSpPr>
          <p:cNvPr id="23" name="TextBox 22">
            <a:extLst>
              <a:ext uri="{FF2B5EF4-FFF2-40B4-BE49-F238E27FC236}">
                <a16:creationId xmlns:a16="http://schemas.microsoft.com/office/drawing/2014/main" id="{D8182336-FAD8-7A01-D40B-953FB3ADC368}"/>
              </a:ext>
            </a:extLst>
          </p:cNvPr>
          <p:cNvSpPr txBox="1"/>
          <p:nvPr/>
        </p:nvSpPr>
        <p:spPr>
          <a:xfrm>
            <a:off x="744704" y="4014000"/>
            <a:ext cx="4326673" cy="584775"/>
          </a:xfrm>
          <a:prstGeom prst="rect">
            <a:avLst/>
          </a:prstGeom>
          <a:noFill/>
        </p:spPr>
        <p:txBody>
          <a:bodyPr wrap="square" rtlCol="0">
            <a:spAutoFit/>
          </a:bodyPr>
          <a:lstStyle/>
          <a:p>
            <a:pPr algn="just"/>
            <a:r>
              <a:rPr lang="en-GB" sz="1600" dirty="0"/>
              <a:t>If the genes that are part of a pathway are enriched, the pathway will be enriched</a:t>
            </a:r>
          </a:p>
        </p:txBody>
      </p:sp>
      <p:sp>
        <p:nvSpPr>
          <p:cNvPr id="24" name="TextBox 23">
            <a:extLst>
              <a:ext uri="{FF2B5EF4-FFF2-40B4-BE49-F238E27FC236}">
                <a16:creationId xmlns:a16="http://schemas.microsoft.com/office/drawing/2014/main" id="{A6BAFBCB-3DA3-7E84-8118-C2CF84C91D89}"/>
              </a:ext>
            </a:extLst>
          </p:cNvPr>
          <p:cNvSpPr txBox="1"/>
          <p:nvPr/>
        </p:nvSpPr>
        <p:spPr>
          <a:xfrm>
            <a:off x="1205013" y="629514"/>
            <a:ext cx="9781973" cy="369332"/>
          </a:xfrm>
          <a:prstGeom prst="rect">
            <a:avLst/>
          </a:prstGeom>
          <a:noFill/>
        </p:spPr>
        <p:txBody>
          <a:bodyPr wrap="none" rtlCol="0">
            <a:spAutoFit/>
          </a:bodyPr>
          <a:lstStyle/>
          <a:p>
            <a:r>
              <a:rPr lang="en-ES" b="1" dirty="0"/>
              <a:t>GSEA shows an enhanced Immune system activity and a loss of endothelial barrier integrity  </a:t>
            </a:r>
          </a:p>
        </p:txBody>
      </p:sp>
    </p:spTree>
    <p:extLst>
      <p:ext uri="{BB962C8B-B14F-4D97-AF65-F5344CB8AC3E}">
        <p14:creationId xmlns:p14="http://schemas.microsoft.com/office/powerpoint/2010/main" val="2015390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5BF97-86C0-2FAB-9F37-ADCE5DF9EB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162EB0-A644-8CFA-53D5-0F7A3402FDF8}"/>
              </a:ext>
            </a:extLst>
          </p:cNvPr>
          <p:cNvSpPr>
            <a:spLocks noGrp="1"/>
          </p:cNvSpPr>
          <p:nvPr>
            <p:ph type="title"/>
          </p:nvPr>
        </p:nvSpPr>
        <p:spPr>
          <a:xfrm>
            <a:off x="838200" y="-238539"/>
            <a:ext cx="10515600" cy="1325563"/>
          </a:xfrm>
        </p:spPr>
        <p:txBody>
          <a:bodyPr>
            <a:normAutofit/>
          </a:bodyPr>
          <a:lstStyle/>
          <a:p>
            <a:pPr algn="ctr"/>
            <a:r>
              <a:rPr lang="en-ES" sz="2800" b="1" dirty="0"/>
              <a:t>Gene Set Enrichment Analisys (GSEA)</a:t>
            </a:r>
          </a:p>
        </p:txBody>
      </p:sp>
      <p:sp>
        <p:nvSpPr>
          <p:cNvPr id="6" name="TextBox 5">
            <a:extLst>
              <a:ext uri="{FF2B5EF4-FFF2-40B4-BE49-F238E27FC236}">
                <a16:creationId xmlns:a16="http://schemas.microsoft.com/office/drawing/2014/main" id="{3CC5ABE5-32E2-2879-0F8D-D8B1D26A59AD}"/>
              </a:ext>
            </a:extLst>
          </p:cNvPr>
          <p:cNvSpPr txBox="1"/>
          <p:nvPr/>
        </p:nvSpPr>
        <p:spPr>
          <a:xfrm>
            <a:off x="5471656" y="6010926"/>
            <a:ext cx="6671641" cy="584775"/>
          </a:xfrm>
          <a:prstGeom prst="rect">
            <a:avLst/>
          </a:prstGeom>
          <a:noFill/>
        </p:spPr>
        <p:txBody>
          <a:bodyPr wrap="square" rtlCol="0">
            <a:spAutoFit/>
          </a:bodyPr>
          <a:lstStyle/>
          <a:p>
            <a:r>
              <a:rPr lang="en-ES" sz="1600" b="1" i="1" dirty="0"/>
              <a:t>FGSEA NES barplot. Top 10 Over/Under expressed pathways. Only pathways with padj &lt; 0.05, ordered by NES </a:t>
            </a:r>
          </a:p>
        </p:txBody>
      </p:sp>
      <p:sp>
        <p:nvSpPr>
          <p:cNvPr id="14" name="TextBox 13">
            <a:extLst>
              <a:ext uri="{FF2B5EF4-FFF2-40B4-BE49-F238E27FC236}">
                <a16:creationId xmlns:a16="http://schemas.microsoft.com/office/drawing/2014/main" id="{6EF6C8A0-DCE7-D6CD-38C2-1FF9B705FD24}"/>
              </a:ext>
            </a:extLst>
          </p:cNvPr>
          <p:cNvSpPr txBox="1"/>
          <p:nvPr/>
        </p:nvSpPr>
        <p:spPr>
          <a:xfrm>
            <a:off x="347903" y="2079957"/>
            <a:ext cx="4751883" cy="584775"/>
          </a:xfrm>
          <a:prstGeom prst="rect">
            <a:avLst/>
          </a:prstGeom>
          <a:noFill/>
        </p:spPr>
        <p:txBody>
          <a:bodyPr wrap="square" rtlCol="0">
            <a:spAutoFit/>
          </a:bodyPr>
          <a:lstStyle/>
          <a:p>
            <a:pPr algn="just"/>
            <a:r>
              <a:rPr lang="en-GB" sz="1600" dirty="0"/>
              <a:t>Upregulated Pathways show a general boosted metabolism, classical in inflamed cells</a:t>
            </a:r>
          </a:p>
        </p:txBody>
      </p:sp>
      <p:pic>
        <p:nvPicPr>
          <p:cNvPr id="18" name="Picture 17" descr="A graph with a bar chart&#10;&#10;AI-generated content may be incorrect.">
            <a:extLst>
              <a:ext uri="{FF2B5EF4-FFF2-40B4-BE49-F238E27FC236}">
                <a16:creationId xmlns:a16="http://schemas.microsoft.com/office/drawing/2014/main" id="{2A3383F4-1532-C73A-A2B4-D37C5387B891}"/>
              </a:ext>
            </a:extLst>
          </p:cNvPr>
          <p:cNvPicPr>
            <a:picLocks noChangeAspect="1"/>
          </p:cNvPicPr>
          <p:nvPr/>
        </p:nvPicPr>
        <p:blipFill>
          <a:blip r:embed="rId2"/>
          <a:stretch>
            <a:fillRect/>
          </a:stretch>
        </p:blipFill>
        <p:spPr>
          <a:xfrm>
            <a:off x="5471656" y="1392373"/>
            <a:ext cx="6372441" cy="4551743"/>
          </a:xfrm>
          <a:prstGeom prst="rect">
            <a:avLst/>
          </a:prstGeom>
        </p:spPr>
      </p:pic>
      <p:sp>
        <p:nvSpPr>
          <p:cNvPr id="21" name="Rectangle 20">
            <a:extLst>
              <a:ext uri="{FF2B5EF4-FFF2-40B4-BE49-F238E27FC236}">
                <a16:creationId xmlns:a16="http://schemas.microsoft.com/office/drawing/2014/main" id="{EB79D323-9A58-27F3-3116-27C1F0290348}"/>
              </a:ext>
            </a:extLst>
          </p:cNvPr>
          <p:cNvSpPr/>
          <p:nvPr/>
        </p:nvSpPr>
        <p:spPr>
          <a:xfrm>
            <a:off x="6190899" y="1554935"/>
            <a:ext cx="2616577" cy="211330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TextBox 2">
            <a:extLst>
              <a:ext uri="{FF2B5EF4-FFF2-40B4-BE49-F238E27FC236}">
                <a16:creationId xmlns:a16="http://schemas.microsoft.com/office/drawing/2014/main" id="{59740829-09B8-BFBA-CB43-C43B4A1D8062}"/>
              </a:ext>
            </a:extLst>
          </p:cNvPr>
          <p:cNvSpPr txBox="1"/>
          <p:nvPr/>
        </p:nvSpPr>
        <p:spPr>
          <a:xfrm>
            <a:off x="1205013" y="629514"/>
            <a:ext cx="9781973" cy="369332"/>
          </a:xfrm>
          <a:prstGeom prst="rect">
            <a:avLst/>
          </a:prstGeom>
          <a:noFill/>
        </p:spPr>
        <p:txBody>
          <a:bodyPr wrap="none" rtlCol="0">
            <a:spAutoFit/>
          </a:bodyPr>
          <a:lstStyle/>
          <a:p>
            <a:r>
              <a:rPr lang="en-ES" b="1" dirty="0"/>
              <a:t>GSEA shows an enhanced Immune system activity and a loss of endothelial barrier integrity  </a:t>
            </a:r>
          </a:p>
        </p:txBody>
      </p:sp>
    </p:spTree>
    <p:extLst>
      <p:ext uri="{BB962C8B-B14F-4D97-AF65-F5344CB8AC3E}">
        <p14:creationId xmlns:p14="http://schemas.microsoft.com/office/powerpoint/2010/main" val="3898574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F0258-6A41-DA2E-9B8E-9BE5ED5504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518AD3-61AC-E288-9508-E7A518B14BD6}"/>
              </a:ext>
            </a:extLst>
          </p:cNvPr>
          <p:cNvSpPr>
            <a:spLocks noGrp="1"/>
          </p:cNvSpPr>
          <p:nvPr>
            <p:ph type="title"/>
          </p:nvPr>
        </p:nvSpPr>
        <p:spPr>
          <a:xfrm>
            <a:off x="838200" y="-304389"/>
            <a:ext cx="10515600" cy="1325563"/>
          </a:xfrm>
        </p:spPr>
        <p:txBody>
          <a:bodyPr>
            <a:normAutofit/>
          </a:bodyPr>
          <a:lstStyle/>
          <a:p>
            <a:pPr algn="ctr"/>
            <a:r>
              <a:rPr lang="en-ES" sz="2800" b="1" dirty="0"/>
              <a:t>Gene Set Enrichment Analisys (GSEA)</a:t>
            </a:r>
          </a:p>
        </p:txBody>
      </p:sp>
      <p:sp>
        <p:nvSpPr>
          <p:cNvPr id="6" name="TextBox 5">
            <a:extLst>
              <a:ext uri="{FF2B5EF4-FFF2-40B4-BE49-F238E27FC236}">
                <a16:creationId xmlns:a16="http://schemas.microsoft.com/office/drawing/2014/main" id="{9C790E8B-7A1B-3B7E-7555-0235221932E9}"/>
              </a:ext>
            </a:extLst>
          </p:cNvPr>
          <p:cNvSpPr txBox="1"/>
          <p:nvPr/>
        </p:nvSpPr>
        <p:spPr>
          <a:xfrm>
            <a:off x="6049617" y="6010926"/>
            <a:ext cx="6093680" cy="584775"/>
          </a:xfrm>
          <a:prstGeom prst="rect">
            <a:avLst/>
          </a:prstGeom>
          <a:noFill/>
        </p:spPr>
        <p:txBody>
          <a:bodyPr wrap="square" rtlCol="0">
            <a:spAutoFit/>
          </a:bodyPr>
          <a:lstStyle/>
          <a:p>
            <a:r>
              <a:rPr lang="en-ES" sz="1600" b="1" i="1" dirty="0"/>
              <a:t>FGSEA NES barplot. Top 10 Over/Under expressed pathways. Only pathways with padj &lt; 0.05, ordered by NES </a:t>
            </a:r>
          </a:p>
        </p:txBody>
      </p:sp>
      <p:sp>
        <p:nvSpPr>
          <p:cNvPr id="14" name="TextBox 13">
            <a:extLst>
              <a:ext uri="{FF2B5EF4-FFF2-40B4-BE49-F238E27FC236}">
                <a16:creationId xmlns:a16="http://schemas.microsoft.com/office/drawing/2014/main" id="{FB7D1DAB-2B9F-2620-FA95-A946612F0C58}"/>
              </a:ext>
            </a:extLst>
          </p:cNvPr>
          <p:cNvSpPr txBox="1"/>
          <p:nvPr/>
        </p:nvSpPr>
        <p:spPr>
          <a:xfrm>
            <a:off x="347902" y="2394663"/>
            <a:ext cx="4751883" cy="584775"/>
          </a:xfrm>
          <a:prstGeom prst="rect">
            <a:avLst/>
          </a:prstGeom>
          <a:noFill/>
        </p:spPr>
        <p:txBody>
          <a:bodyPr wrap="square" rtlCol="0">
            <a:spAutoFit/>
          </a:bodyPr>
          <a:lstStyle/>
          <a:p>
            <a:pPr algn="just"/>
            <a:r>
              <a:rPr lang="en-GB" sz="1600" dirty="0"/>
              <a:t>Upregulated Pathways show a general boosted metabolism, classical in inflamed cells</a:t>
            </a:r>
          </a:p>
        </p:txBody>
      </p:sp>
      <p:pic>
        <p:nvPicPr>
          <p:cNvPr id="18" name="Picture 17" descr="A graph with a bar chart&#10;&#10;AI-generated content may be incorrect.">
            <a:extLst>
              <a:ext uri="{FF2B5EF4-FFF2-40B4-BE49-F238E27FC236}">
                <a16:creationId xmlns:a16="http://schemas.microsoft.com/office/drawing/2014/main" id="{D8244352-B995-539D-9204-21E93B119046}"/>
              </a:ext>
            </a:extLst>
          </p:cNvPr>
          <p:cNvPicPr>
            <a:picLocks noChangeAspect="1"/>
          </p:cNvPicPr>
          <p:nvPr/>
        </p:nvPicPr>
        <p:blipFill>
          <a:blip r:embed="rId2"/>
          <a:stretch>
            <a:fillRect/>
          </a:stretch>
        </p:blipFill>
        <p:spPr>
          <a:xfrm>
            <a:off x="5471656" y="1183512"/>
            <a:ext cx="6372441" cy="4551743"/>
          </a:xfrm>
          <a:prstGeom prst="rect">
            <a:avLst/>
          </a:prstGeom>
        </p:spPr>
      </p:pic>
      <p:sp>
        <p:nvSpPr>
          <p:cNvPr id="21" name="Rectangle 20">
            <a:extLst>
              <a:ext uri="{FF2B5EF4-FFF2-40B4-BE49-F238E27FC236}">
                <a16:creationId xmlns:a16="http://schemas.microsoft.com/office/drawing/2014/main" id="{4166D302-FCF3-A042-99D6-57650AE5EC9D}"/>
              </a:ext>
            </a:extLst>
          </p:cNvPr>
          <p:cNvSpPr/>
          <p:nvPr/>
        </p:nvSpPr>
        <p:spPr>
          <a:xfrm>
            <a:off x="7891670" y="3617844"/>
            <a:ext cx="954156" cy="26835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Rectangle 2">
            <a:extLst>
              <a:ext uri="{FF2B5EF4-FFF2-40B4-BE49-F238E27FC236}">
                <a16:creationId xmlns:a16="http://schemas.microsoft.com/office/drawing/2014/main" id="{4A5BF1B2-D111-8DF6-556E-08D9483C73A9}"/>
              </a:ext>
            </a:extLst>
          </p:cNvPr>
          <p:cNvSpPr/>
          <p:nvPr/>
        </p:nvSpPr>
        <p:spPr>
          <a:xfrm>
            <a:off x="5501473" y="4048539"/>
            <a:ext cx="3304596" cy="26835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 name="TextBox 3">
            <a:extLst>
              <a:ext uri="{FF2B5EF4-FFF2-40B4-BE49-F238E27FC236}">
                <a16:creationId xmlns:a16="http://schemas.microsoft.com/office/drawing/2014/main" id="{C7DDAAB6-040E-AB30-05D4-D32A53093034}"/>
              </a:ext>
            </a:extLst>
          </p:cNvPr>
          <p:cNvSpPr txBox="1"/>
          <p:nvPr/>
        </p:nvSpPr>
        <p:spPr>
          <a:xfrm>
            <a:off x="347903" y="3767218"/>
            <a:ext cx="4751883" cy="830997"/>
          </a:xfrm>
          <a:prstGeom prst="rect">
            <a:avLst/>
          </a:prstGeom>
          <a:noFill/>
        </p:spPr>
        <p:txBody>
          <a:bodyPr wrap="square" rtlCol="0">
            <a:spAutoFit/>
          </a:bodyPr>
          <a:lstStyle/>
          <a:p>
            <a:pPr algn="just"/>
            <a:r>
              <a:rPr lang="en-GB" sz="1600" dirty="0"/>
              <a:t>Loss of endothelial barrier integrity (Downregulation of VEGFA pathway), consistent with overexpression of VCAM-1</a:t>
            </a:r>
          </a:p>
        </p:txBody>
      </p:sp>
      <p:sp>
        <p:nvSpPr>
          <p:cNvPr id="7" name="TextBox 6">
            <a:extLst>
              <a:ext uri="{FF2B5EF4-FFF2-40B4-BE49-F238E27FC236}">
                <a16:creationId xmlns:a16="http://schemas.microsoft.com/office/drawing/2014/main" id="{5548CA89-A9C9-7294-5DB2-1C21F2D79797}"/>
              </a:ext>
            </a:extLst>
          </p:cNvPr>
          <p:cNvSpPr txBox="1"/>
          <p:nvPr/>
        </p:nvSpPr>
        <p:spPr>
          <a:xfrm>
            <a:off x="1205013" y="629514"/>
            <a:ext cx="9781973" cy="369332"/>
          </a:xfrm>
          <a:prstGeom prst="rect">
            <a:avLst/>
          </a:prstGeom>
          <a:noFill/>
        </p:spPr>
        <p:txBody>
          <a:bodyPr wrap="none" rtlCol="0">
            <a:spAutoFit/>
          </a:bodyPr>
          <a:lstStyle/>
          <a:p>
            <a:r>
              <a:rPr lang="en-ES" b="1" dirty="0"/>
              <a:t>GSEA shows an enhanced Immune system activity and a loss of endothelial barrier integrity  </a:t>
            </a:r>
          </a:p>
        </p:txBody>
      </p:sp>
    </p:spTree>
    <p:extLst>
      <p:ext uri="{BB962C8B-B14F-4D97-AF65-F5344CB8AC3E}">
        <p14:creationId xmlns:p14="http://schemas.microsoft.com/office/powerpoint/2010/main" val="3662923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0763D-9779-F5CB-C60B-6D0493B152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9C413C-5EE4-5367-6193-419159450D70}"/>
              </a:ext>
            </a:extLst>
          </p:cNvPr>
          <p:cNvSpPr>
            <a:spLocks noGrp="1"/>
          </p:cNvSpPr>
          <p:nvPr>
            <p:ph type="title"/>
          </p:nvPr>
        </p:nvSpPr>
        <p:spPr>
          <a:xfrm>
            <a:off x="838199" y="-250134"/>
            <a:ext cx="10515600" cy="1325563"/>
          </a:xfrm>
        </p:spPr>
        <p:txBody>
          <a:bodyPr>
            <a:normAutofit/>
          </a:bodyPr>
          <a:lstStyle/>
          <a:p>
            <a:pPr algn="ctr"/>
            <a:r>
              <a:rPr lang="en-ES" sz="2800" b="1" dirty="0"/>
              <a:t>Gene Set Enrichment Analisys (GSEA)</a:t>
            </a:r>
          </a:p>
        </p:txBody>
      </p:sp>
      <p:sp>
        <p:nvSpPr>
          <p:cNvPr id="6" name="TextBox 5">
            <a:extLst>
              <a:ext uri="{FF2B5EF4-FFF2-40B4-BE49-F238E27FC236}">
                <a16:creationId xmlns:a16="http://schemas.microsoft.com/office/drawing/2014/main" id="{A978C102-F70E-9CAE-666D-CB3C4A63B53E}"/>
              </a:ext>
            </a:extLst>
          </p:cNvPr>
          <p:cNvSpPr txBox="1"/>
          <p:nvPr/>
        </p:nvSpPr>
        <p:spPr>
          <a:xfrm>
            <a:off x="5782270" y="6010926"/>
            <a:ext cx="6361027" cy="584775"/>
          </a:xfrm>
          <a:prstGeom prst="rect">
            <a:avLst/>
          </a:prstGeom>
          <a:noFill/>
        </p:spPr>
        <p:txBody>
          <a:bodyPr wrap="square" rtlCol="0">
            <a:spAutoFit/>
          </a:bodyPr>
          <a:lstStyle/>
          <a:p>
            <a:r>
              <a:rPr lang="en-ES" sz="1600" b="1" i="1" dirty="0"/>
              <a:t>FGSEA NES barplot. IBD upregulated pathways. Only pathways with padj &lt; 0.05, ordered by NES </a:t>
            </a:r>
          </a:p>
        </p:txBody>
      </p:sp>
      <p:pic>
        <p:nvPicPr>
          <p:cNvPr id="7" name="Picture 6" descr="A graph of a number of blue and red bars&#10;&#10;AI-generated content may be incorrect.">
            <a:extLst>
              <a:ext uri="{FF2B5EF4-FFF2-40B4-BE49-F238E27FC236}">
                <a16:creationId xmlns:a16="http://schemas.microsoft.com/office/drawing/2014/main" id="{E7DEF872-4D18-4D72-FC94-5A91E076C5F2}"/>
              </a:ext>
            </a:extLst>
          </p:cNvPr>
          <p:cNvPicPr>
            <a:picLocks noChangeAspect="1"/>
          </p:cNvPicPr>
          <p:nvPr/>
        </p:nvPicPr>
        <p:blipFill>
          <a:blip r:embed="rId2"/>
          <a:stretch>
            <a:fillRect/>
          </a:stretch>
        </p:blipFill>
        <p:spPr>
          <a:xfrm>
            <a:off x="5782270" y="1466819"/>
            <a:ext cx="6163990" cy="4402850"/>
          </a:xfrm>
          <a:prstGeom prst="rect">
            <a:avLst/>
          </a:prstGeom>
        </p:spPr>
      </p:pic>
      <p:sp>
        <p:nvSpPr>
          <p:cNvPr id="8" name="TextBox 7">
            <a:extLst>
              <a:ext uri="{FF2B5EF4-FFF2-40B4-BE49-F238E27FC236}">
                <a16:creationId xmlns:a16="http://schemas.microsoft.com/office/drawing/2014/main" id="{09D3277C-8811-5B50-801E-D4D899398CB7}"/>
              </a:ext>
            </a:extLst>
          </p:cNvPr>
          <p:cNvSpPr txBox="1"/>
          <p:nvPr/>
        </p:nvSpPr>
        <p:spPr>
          <a:xfrm>
            <a:off x="347903" y="1861296"/>
            <a:ext cx="4751883" cy="584775"/>
          </a:xfrm>
          <a:prstGeom prst="rect">
            <a:avLst/>
          </a:prstGeom>
          <a:noFill/>
        </p:spPr>
        <p:txBody>
          <a:bodyPr wrap="square" rtlCol="0">
            <a:spAutoFit/>
          </a:bodyPr>
          <a:lstStyle/>
          <a:p>
            <a:pPr algn="just"/>
            <a:r>
              <a:rPr lang="en-GB" sz="1600" dirty="0"/>
              <a:t>Metabolic pathways are hiding other important significantly upregulated pathways</a:t>
            </a:r>
          </a:p>
        </p:txBody>
      </p:sp>
      <p:sp>
        <p:nvSpPr>
          <p:cNvPr id="9" name="TextBox 8">
            <a:extLst>
              <a:ext uri="{FF2B5EF4-FFF2-40B4-BE49-F238E27FC236}">
                <a16:creationId xmlns:a16="http://schemas.microsoft.com/office/drawing/2014/main" id="{014412B7-BE61-CCE0-AF48-31FD16948958}"/>
              </a:ext>
            </a:extLst>
          </p:cNvPr>
          <p:cNvSpPr txBox="1"/>
          <p:nvPr/>
        </p:nvSpPr>
        <p:spPr>
          <a:xfrm>
            <a:off x="347903" y="2981804"/>
            <a:ext cx="4944215" cy="2800767"/>
          </a:xfrm>
          <a:prstGeom prst="rect">
            <a:avLst/>
          </a:prstGeom>
          <a:noFill/>
        </p:spPr>
        <p:txBody>
          <a:bodyPr wrap="square" rtlCol="0">
            <a:spAutoFit/>
          </a:bodyPr>
          <a:lstStyle/>
          <a:p>
            <a:pPr algn="just"/>
            <a:r>
              <a:rPr lang="en-GB" sz="1600" dirty="0"/>
              <a:t>Upregulated:</a:t>
            </a:r>
          </a:p>
          <a:p>
            <a:pPr algn="just"/>
            <a:endParaRPr lang="en-GB" sz="1600" dirty="0"/>
          </a:p>
          <a:p>
            <a:pPr marL="285750" indent="-285750" algn="just">
              <a:buFont typeface="Arial" panose="020B0604020202020204" pitchFamily="34" charset="0"/>
              <a:buChar char="•"/>
            </a:pPr>
            <a:r>
              <a:rPr lang="en-GB" sz="1600" dirty="0"/>
              <a:t>Immune System (Innate, Complement, Adaptative)</a:t>
            </a:r>
          </a:p>
          <a:p>
            <a:pPr algn="just"/>
            <a:endParaRPr lang="en-GB" sz="1600" dirty="0"/>
          </a:p>
          <a:p>
            <a:pPr marL="285750" indent="-285750" algn="just">
              <a:buFont typeface="Arial" panose="020B0604020202020204" pitchFamily="34" charset="0"/>
              <a:buChar char="•"/>
            </a:pPr>
            <a:r>
              <a:rPr lang="en-GB" sz="1600" dirty="0"/>
              <a:t>Pro-Inflammatory Signals (Interleukins, IFN-</a:t>
            </a:r>
            <a:r>
              <a:rPr lang="el-GR" sz="1600" dirty="0"/>
              <a:t>γ</a:t>
            </a:r>
            <a:r>
              <a:rPr lang="es-ES" sz="1600" dirty="0"/>
              <a:t>, </a:t>
            </a:r>
            <a:r>
              <a:rPr lang="es-ES" sz="1600" dirty="0" err="1"/>
              <a:t>Cytokines</a:t>
            </a:r>
            <a:r>
              <a:rPr lang="es-ES" sz="1600" dirty="0"/>
              <a:t>)</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err="1"/>
              <a:t>Extracellular</a:t>
            </a:r>
            <a:r>
              <a:rPr lang="es-ES" sz="1600" dirty="0"/>
              <a:t> </a:t>
            </a:r>
            <a:r>
              <a:rPr lang="es-ES" sz="1600" dirty="0" err="1"/>
              <a:t>matrix</a:t>
            </a:r>
            <a:r>
              <a:rPr lang="es-ES" sz="1600" dirty="0"/>
              <a:t> </a:t>
            </a:r>
            <a:r>
              <a:rPr lang="es-ES" sz="1600" dirty="0" err="1"/>
              <a:t>degradation</a:t>
            </a:r>
            <a:endParaRPr lang="es-ES" sz="1600" dirty="0"/>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endParaRPr lang="el-GR" sz="1600" dirty="0"/>
          </a:p>
          <a:p>
            <a:pPr marL="285750" indent="-285750" algn="just">
              <a:buFont typeface="Arial" panose="020B0604020202020204" pitchFamily="34" charset="0"/>
              <a:buChar char="•"/>
            </a:pPr>
            <a:endParaRPr lang="en-GB" sz="1600" dirty="0"/>
          </a:p>
        </p:txBody>
      </p:sp>
      <p:sp>
        <p:nvSpPr>
          <p:cNvPr id="10" name="TextBox 9">
            <a:extLst>
              <a:ext uri="{FF2B5EF4-FFF2-40B4-BE49-F238E27FC236}">
                <a16:creationId xmlns:a16="http://schemas.microsoft.com/office/drawing/2014/main" id="{FEE11B20-4839-EBE9-17B1-D99CF162CE76}"/>
              </a:ext>
            </a:extLst>
          </p:cNvPr>
          <p:cNvSpPr txBox="1"/>
          <p:nvPr/>
        </p:nvSpPr>
        <p:spPr>
          <a:xfrm>
            <a:off x="1205012" y="618999"/>
            <a:ext cx="9781973" cy="369332"/>
          </a:xfrm>
          <a:prstGeom prst="rect">
            <a:avLst/>
          </a:prstGeom>
          <a:noFill/>
        </p:spPr>
        <p:txBody>
          <a:bodyPr wrap="none" rtlCol="0">
            <a:spAutoFit/>
          </a:bodyPr>
          <a:lstStyle/>
          <a:p>
            <a:r>
              <a:rPr lang="en-ES" b="1" dirty="0"/>
              <a:t>GSEA shows an enhanced Immune system activity and a loss of endothelial barrier integrity  </a:t>
            </a:r>
          </a:p>
        </p:txBody>
      </p:sp>
    </p:spTree>
    <p:extLst>
      <p:ext uri="{BB962C8B-B14F-4D97-AF65-F5344CB8AC3E}">
        <p14:creationId xmlns:p14="http://schemas.microsoft.com/office/powerpoint/2010/main" val="1257732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59C2C-A53A-27FD-A352-F8CD69BA7E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E3C5F0-3581-7E1D-5820-AA9CFD39D7CA}"/>
              </a:ext>
            </a:extLst>
          </p:cNvPr>
          <p:cNvSpPr>
            <a:spLocks noGrp="1"/>
          </p:cNvSpPr>
          <p:nvPr>
            <p:ph type="title"/>
          </p:nvPr>
        </p:nvSpPr>
        <p:spPr>
          <a:xfrm>
            <a:off x="927653" y="-255972"/>
            <a:ext cx="10515600" cy="1325563"/>
          </a:xfrm>
        </p:spPr>
        <p:txBody>
          <a:bodyPr>
            <a:normAutofit/>
          </a:bodyPr>
          <a:lstStyle/>
          <a:p>
            <a:pPr algn="ctr"/>
            <a:r>
              <a:rPr lang="en-ES" sz="2800" b="1" dirty="0"/>
              <a:t>Gene Set Enrichment Analisys (GSEA)</a:t>
            </a:r>
          </a:p>
        </p:txBody>
      </p:sp>
      <p:sp>
        <p:nvSpPr>
          <p:cNvPr id="6" name="TextBox 5">
            <a:extLst>
              <a:ext uri="{FF2B5EF4-FFF2-40B4-BE49-F238E27FC236}">
                <a16:creationId xmlns:a16="http://schemas.microsoft.com/office/drawing/2014/main" id="{C4316D8E-E45D-3B1A-62F5-02BB3F1DC5DD}"/>
              </a:ext>
            </a:extLst>
          </p:cNvPr>
          <p:cNvSpPr txBox="1"/>
          <p:nvPr/>
        </p:nvSpPr>
        <p:spPr>
          <a:xfrm>
            <a:off x="8088883" y="5361507"/>
            <a:ext cx="3989043" cy="430887"/>
          </a:xfrm>
          <a:prstGeom prst="rect">
            <a:avLst/>
          </a:prstGeom>
          <a:noFill/>
        </p:spPr>
        <p:txBody>
          <a:bodyPr wrap="square" rtlCol="0">
            <a:spAutoFit/>
          </a:bodyPr>
          <a:lstStyle/>
          <a:p>
            <a:r>
              <a:rPr lang="en-ES" sz="1100" b="1" i="1" dirty="0"/>
              <a:t>FGSEA NES barplot. IBD related pathways. Only pathways with padj &lt; 0.05, ordered by NES </a:t>
            </a:r>
          </a:p>
        </p:txBody>
      </p:sp>
      <p:sp>
        <p:nvSpPr>
          <p:cNvPr id="8" name="TextBox 7">
            <a:extLst>
              <a:ext uri="{FF2B5EF4-FFF2-40B4-BE49-F238E27FC236}">
                <a16:creationId xmlns:a16="http://schemas.microsoft.com/office/drawing/2014/main" id="{BD549B94-A678-A370-6E2B-FAC8895621C5}"/>
              </a:ext>
            </a:extLst>
          </p:cNvPr>
          <p:cNvSpPr txBox="1"/>
          <p:nvPr/>
        </p:nvSpPr>
        <p:spPr>
          <a:xfrm>
            <a:off x="114074" y="2037521"/>
            <a:ext cx="3289541" cy="3539430"/>
          </a:xfrm>
          <a:prstGeom prst="rect">
            <a:avLst/>
          </a:prstGeom>
          <a:noFill/>
        </p:spPr>
        <p:txBody>
          <a:bodyPr wrap="square" rtlCol="0">
            <a:spAutoFit/>
          </a:bodyPr>
          <a:lstStyle/>
          <a:p>
            <a:pPr algn="just"/>
            <a:r>
              <a:rPr lang="en-GB" sz="1400" dirty="0"/>
              <a:t>In Summary, in </a:t>
            </a:r>
            <a:r>
              <a:rPr lang="en-GB" sz="1400" dirty="0">
                <a:solidFill>
                  <a:srgbClr val="FF0000"/>
                </a:solidFill>
              </a:rPr>
              <a:t>Inflamed samples</a:t>
            </a:r>
            <a:r>
              <a:rPr lang="en-GB" sz="1400" dirty="0"/>
              <a:t> we seem to have pericytes that: </a:t>
            </a:r>
          </a:p>
          <a:p>
            <a:pPr algn="just"/>
            <a:endParaRPr lang="en-GB" sz="1400" dirty="0"/>
          </a:p>
          <a:p>
            <a:pPr algn="just"/>
            <a:endParaRPr lang="en-GB" sz="1400" dirty="0"/>
          </a:p>
          <a:p>
            <a:pPr marL="285750" indent="-285750" algn="just">
              <a:buFont typeface="Arial" panose="020B0604020202020204" pitchFamily="34" charset="0"/>
              <a:buChar char="•"/>
            </a:pPr>
            <a:r>
              <a:rPr lang="en-GB" sz="1400" dirty="0"/>
              <a:t>Have an </a:t>
            </a:r>
            <a:r>
              <a:rPr lang="en-GB" sz="1400" dirty="0">
                <a:solidFill>
                  <a:srgbClr val="FF0000"/>
                </a:solidFill>
              </a:rPr>
              <a:t>enhanced Immune System</a:t>
            </a:r>
            <a:r>
              <a:rPr lang="en-GB" sz="1400" dirty="0"/>
              <a:t> activity</a:t>
            </a:r>
          </a:p>
          <a:p>
            <a:pPr algn="just"/>
            <a:endParaRPr lang="en-GB" sz="1400" dirty="0"/>
          </a:p>
          <a:p>
            <a:pPr marL="285750" indent="-285750" algn="just">
              <a:buFont typeface="Arial" panose="020B0604020202020204" pitchFamily="34" charset="0"/>
              <a:buChar char="•"/>
            </a:pPr>
            <a:r>
              <a:rPr lang="en-GB" sz="1400" dirty="0"/>
              <a:t>Send and receive </a:t>
            </a:r>
            <a:r>
              <a:rPr lang="en-GB" sz="1400" dirty="0">
                <a:solidFill>
                  <a:srgbClr val="FF0000"/>
                </a:solidFill>
              </a:rPr>
              <a:t>Pro Inflammatory signals</a:t>
            </a:r>
          </a:p>
          <a:p>
            <a:pPr marL="285750" indent="-285750" algn="just">
              <a:buFont typeface="Arial" panose="020B0604020202020204" pitchFamily="34" charset="0"/>
              <a:buChar char="•"/>
            </a:pPr>
            <a:endParaRPr lang="en-GB" sz="1400" dirty="0"/>
          </a:p>
          <a:p>
            <a:pPr marL="285750" indent="-285750" algn="just">
              <a:buFont typeface="Arial" panose="020B0604020202020204" pitchFamily="34" charset="0"/>
              <a:buChar char="•"/>
            </a:pPr>
            <a:r>
              <a:rPr lang="en-GB" sz="1400" dirty="0">
                <a:solidFill>
                  <a:srgbClr val="FF0000"/>
                </a:solidFill>
              </a:rPr>
              <a:t>Dismantle blood endothelial barrier </a:t>
            </a:r>
            <a:r>
              <a:rPr lang="en-GB" sz="1400" dirty="0"/>
              <a:t>(Downregulation of VEGFA) and ECM. </a:t>
            </a:r>
          </a:p>
          <a:p>
            <a:pPr marL="285750" indent="-285750" algn="just">
              <a:buFont typeface="Arial" panose="020B0604020202020204" pitchFamily="34" charset="0"/>
              <a:buChar char="•"/>
            </a:pPr>
            <a:endParaRPr lang="en-GB" sz="1400" dirty="0"/>
          </a:p>
          <a:p>
            <a:pPr marL="285750" indent="-285750" algn="just">
              <a:buFont typeface="Arial" panose="020B0604020202020204" pitchFamily="34" charset="0"/>
              <a:buChar char="•"/>
            </a:pPr>
            <a:r>
              <a:rPr lang="en-GB" sz="1400" dirty="0"/>
              <a:t>Promote </a:t>
            </a:r>
            <a:r>
              <a:rPr lang="en-GB" sz="1400" dirty="0">
                <a:solidFill>
                  <a:srgbClr val="FF0000"/>
                </a:solidFill>
              </a:rPr>
              <a:t>blood immune cell adhesion </a:t>
            </a:r>
            <a:r>
              <a:rPr lang="en-GB" sz="1400" dirty="0"/>
              <a:t>(Upregulation of ICAM-1)</a:t>
            </a:r>
          </a:p>
        </p:txBody>
      </p:sp>
      <p:pic>
        <p:nvPicPr>
          <p:cNvPr id="1028" name="Picture 4" descr="Diapedesis">
            <a:extLst>
              <a:ext uri="{FF2B5EF4-FFF2-40B4-BE49-F238E27FC236}">
                <a16:creationId xmlns:a16="http://schemas.microsoft.com/office/drawing/2014/main" id="{BACB5123-AD70-230D-DE0A-71C9A89BF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898" y="2294551"/>
            <a:ext cx="4325632" cy="28997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5B6C9F7-B3BF-6263-A0AD-20E3E15048B6}"/>
              </a:ext>
            </a:extLst>
          </p:cNvPr>
          <p:cNvPicPr>
            <a:picLocks noChangeAspect="1"/>
          </p:cNvPicPr>
          <p:nvPr/>
        </p:nvPicPr>
        <p:blipFill>
          <a:blip r:embed="rId3"/>
          <a:stretch>
            <a:fillRect/>
          </a:stretch>
        </p:blipFill>
        <p:spPr>
          <a:xfrm>
            <a:off x="7938121" y="2294551"/>
            <a:ext cx="4059692" cy="2899780"/>
          </a:xfrm>
          <a:prstGeom prst="rect">
            <a:avLst/>
          </a:prstGeom>
        </p:spPr>
      </p:pic>
      <p:sp>
        <p:nvSpPr>
          <p:cNvPr id="11" name="TextBox 10">
            <a:extLst>
              <a:ext uri="{FF2B5EF4-FFF2-40B4-BE49-F238E27FC236}">
                <a16:creationId xmlns:a16="http://schemas.microsoft.com/office/drawing/2014/main" id="{2F73B85D-D275-D67A-8B52-C63EB48B79A9}"/>
              </a:ext>
            </a:extLst>
          </p:cNvPr>
          <p:cNvSpPr txBox="1"/>
          <p:nvPr/>
        </p:nvSpPr>
        <p:spPr>
          <a:xfrm>
            <a:off x="1205013" y="629514"/>
            <a:ext cx="9781973" cy="369332"/>
          </a:xfrm>
          <a:prstGeom prst="rect">
            <a:avLst/>
          </a:prstGeom>
          <a:noFill/>
        </p:spPr>
        <p:txBody>
          <a:bodyPr wrap="none" rtlCol="0">
            <a:spAutoFit/>
          </a:bodyPr>
          <a:lstStyle/>
          <a:p>
            <a:r>
              <a:rPr lang="en-ES" b="1" dirty="0"/>
              <a:t>GSEA shows an enhanced Immune system activity and a loss of endothelial barrier integrity  </a:t>
            </a:r>
          </a:p>
        </p:txBody>
      </p:sp>
      <p:sp>
        <p:nvSpPr>
          <p:cNvPr id="12" name="TextBox 11">
            <a:extLst>
              <a:ext uri="{FF2B5EF4-FFF2-40B4-BE49-F238E27FC236}">
                <a16:creationId xmlns:a16="http://schemas.microsoft.com/office/drawing/2014/main" id="{BBAEC081-9A5C-FCDA-ED60-D4C02B82BF47}"/>
              </a:ext>
            </a:extLst>
          </p:cNvPr>
          <p:cNvSpPr txBox="1"/>
          <p:nvPr/>
        </p:nvSpPr>
        <p:spPr>
          <a:xfrm>
            <a:off x="3555740" y="5315340"/>
            <a:ext cx="3989043" cy="261610"/>
          </a:xfrm>
          <a:prstGeom prst="rect">
            <a:avLst/>
          </a:prstGeom>
          <a:noFill/>
        </p:spPr>
        <p:txBody>
          <a:bodyPr wrap="square" rtlCol="0">
            <a:spAutoFit/>
          </a:bodyPr>
          <a:lstStyle/>
          <a:p>
            <a:r>
              <a:rPr lang="en-ES" sz="1100" b="1" i="1" dirty="0"/>
              <a:t>Diapedesis process</a:t>
            </a:r>
          </a:p>
        </p:txBody>
      </p:sp>
    </p:spTree>
    <p:extLst>
      <p:ext uri="{BB962C8B-B14F-4D97-AF65-F5344CB8AC3E}">
        <p14:creationId xmlns:p14="http://schemas.microsoft.com/office/powerpoint/2010/main" val="2851566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73EE952-E7DA-141E-6125-9E7CA6AD3B18}"/>
              </a:ext>
            </a:extLst>
          </p:cNvPr>
          <p:cNvSpPr>
            <a:spLocks noGrp="1"/>
          </p:cNvSpPr>
          <p:nvPr>
            <p:ph type="title"/>
          </p:nvPr>
        </p:nvSpPr>
        <p:spPr>
          <a:xfrm>
            <a:off x="838200" y="-217225"/>
            <a:ext cx="10515600" cy="1325563"/>
          </a:xfrm>
        </p:spPr>
        <p:txBody>
          <a:bodyPr>
            <a:normAutofit/>
          </a:bodyPr>
          <a:lstStyle/>
          <a:p>
            <a:pPr algn="ctr"/>
            <a:r>
              <a:rPr lang="en-ES" sz="2400" b="1" dirty="0"/>
              <a:t>Clustering, Pericytes Subtypes and DCATS</a:t>
            </a:r>
          </a:p>
        </p:txBody>
      </p:sp>
      <p:sp>
        <p:nvSpPr>
          <p:cNvPr id="13" name="TextBox 12">
            <a:extLst>
              <a:ext uri="{FF2B5EF4-FFF2-40B4-BE49-F238E27FC236}">
                <a16:creationId xmlns:a16="http://schemas.microsoft.com/office/drawing/2014/main" id="{004961B4-B738-3930-9CC8-DD30AF7405A1}"/>
              </a:ext>
            </a:extLst>
          </p:cNvPr>
          <p:cNvSpPr txBox="1"/>
          <p:nvPr/>
        </p:nvSpPr>
        <p:spPr>
          <a:xfrm>
            <a:off x="1173043" y="1774169"/>
            <a:ext cx="3479338" cy="523220"/>
          </a:xfrm>
          <a:prstGeom prst="rect">
            <a:avLst/>
          </a:prstGeom>
          <a:noFill/>
        </p:spPr>
        <p:txBody>
          <a:bodyPr wrap="square" rtlCol="0">
            <a:spAutoFit/>
          </a:bodyPr>
          <a:lstStyle/>
          <a:p>
            <a:pPr algn="ctr"/>
            <a:r>
              <a:rPr lang="en-ES" sz="1400" dirty="0"/>
              <a:t>O</a:t>
            </a:r>
            <a:r>
              <a:rPr lang="en-GB" sz="1400" dirty="0"/>
              <a:t>n</a:t>
            </a:r>
            <a:r>
              <a:rPr lang="en-ES" sz="1400" dirty="0"/>
              <a:t>e of the objectives is to find different subpopulation of pericytes</a:t>
            </a:r>
          </a:p>
        </p:txBody>
      </p:sp>
      <p:sp>
        <p:nvSpPr>
          <p:cNvPr id="14" name="TextBox 13">
            <a:extLst>
              <a:ext uri="{FF2B5EF4-FFF2-40B4-BE49-F238E27FC236}">
                <a16:creationId xmlns:a16="http://schemas.microsoft.com/office/drawing/2014/main" id="{DC76138B-CA38-64D6-7AD5-CE31C04F3240}"/>
              </a:ext>
            </a:extLst>
          </p:cNvPr>
          <p:cNvSpPr txBox="1"/>
          <p:nvPr/>
        </p:nvSpPr>
        <p:spPr>
          <a:xfrm>
            <a:off x="480845" y="2912964"/>
            <a:ext cx="1315862" cy="307777"/>
          </a:xfrm>
          <a:prstGeom prst="rect">
            <a:avLst/>
          </a:prstGeom>
          <a:noFill/>
        </p:spPr>
        <p:txBody>
          <a:bodyPr wrap="square" rtlCol="0">
            <a:spAutoFit/>
          </a:bodyPr>
          <a:lstStyle/>
          <a:p>
            <a:pPr algn="ctr"/>
            <a:r>
              <a:rPr lang="es-ES" sz="1400" dirty="0" err="1"/>
              <a:t>FindNeighbors</a:t>
            </a:r>
            <a:endParaRPr lang="en-ES" sz="1400" dirty="0"/>
          </a:p>
        </p:txBody>
      </p:sp>
      <p:sp>
        <p:nvSpPr>
          <p:cNvPr id="15" name="Plus 14">
            <a:extLst>
              <a:ext uri="{FF2B5EF4-FFF2-40B4-BE49-F238E27FC236}">
                <a16:creationId xmlns:a16="http://schemas.microsoft.com/office/drawing/2014/main" id="{1C63F963-A702-BA2B-AA62-F1FAAB3F938B}"/>
              </a:ext>
            </a:extLst>
          </p:cNvPr>
          <p:cNvSpPr/>
          <p:nvPr/>
        </p:nvSpPr>
        <p:spPr>
          <a:xfrm>
            <a:off x="1882051" y="2963220"/>
            <a:ext cx="219456" cy="207264"/>
          </a:xfrm>
          <a:prstGeom prst="mathPlus">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6" name="TextBox 15">
            <a:extLst>
              <a:ext uri="{FF2B5EF4-FFF2-40B4-BE49-F238E27FC236}">
                <a16:creationId xmlns:a16="http://schemas.microsoft.com/office/drawing/2014/main" id="{F0BF5FC7-B96B-EA1D-EC6F-AE176FE6A781}"/>
              </a:ext>
            </a:extLst>
          </p:cNvPr>
          <p:cNvSpPr txBox="1"/>
          <p:nvPr/>
        </p:nvSpPr>
        <p:spPr>
          <a:xfrm>
            <a:off x="2254781" y="2913528"/>
            <a:ext cx="1315862" cy="307777"/>
          </a:xfrm>
          <a:prstGeom prst="rect">
            <a:avLst/>
          </a:prstGeom>
          <a:noFill/>
        </p:spPr>
        <p:txBody>
          <a:bodyPr wrap="square" rtlCol="0">
            <a:spAutoFit/>
          </a:bodyPr>
          <a:lstStyle/>
          <a:p>
            <a:pPr algn="ctr"/>
            <a:r>
              <a:rPr lang="es-ES" sz="1400" dirty="0" err="1"/>
              <a:t>FindClusters</a:t>
            </a:r>
            <a:endParaRPr lang="en-ES" sz="1400" dirty="0"/>
          </a:p>
        </p:txBody>
      </p:sp>
      <p:sp>
        <p:nvSpPr>
          <p:cNvPr id="18" name="Plus 17">
            <a:extLst>
              <a:ext uri="{FF2B5EF4-FFF2-40B4-BE49-F238E27FC236}">
                <a16:creationId xmlns:a16="http://schemas.microsoft.com/office/drawing/2014/main" id="{EE27EF3F-78B1-93C0-B974-D7DCE0BA8094}"/>
              </a:ext>
            </a:extLst>
          </p:cNvPr>
          <p:cNvSpPr/>
          <p:nvPr/>
        </p:nvSpPr>
        <p:spPr>
          <a:xfrm>
            <a:off x="3655987" y="2962656"/>
            <a:ext cx="219456" cy="207264"/>
          </a:xfrm>
          <a:prstGeom prst="mathPlus">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9" name="TextBox 18">
            <a:extLst>
              <a:ext uri="{FF2B5EF4-FFF2-40B4-BE49-F238E27FC236}">
                <a16:creationId xmlns:a16="http://schemas.microsoft.com/office/drawing/2014/main" id="{B31CE3DE-8E55-2D08-1419-439C5AB75E7E}"/>
              </a:ext>
            </a:extLst>
          </p:cNvPr>
          <p:cNvSpPr txBox="1"/>
          <p:nvPr/>
        </p:nvSpPr>
        <p:spPr>
          <a:xfrm>
            <a:off x="3790099" y="2912964"/>
            <a:ext cx="1315862" cy="307777"/>
          </a:xfrm>
          <a:prstGeom prst="rect">
            <a:avLst/>
          </a:prstGeom>
          <a:noFill/>
        </p:spPr>
        <p:txBody>
          <a:bodyPr wrap="square" rtlCol="0">
            <a:spAutoFit/>
          </a:bodyPr>
          <a:lstStyle/>
          <a:p>
            <a:pPr algn="ctr"/>
            <a:r>
              <a:rPr lang="es-ES" sz="1400" dirty="0"/>
              <a:t>UMAP</a:t>
            </a:r>
            <a:endParaRPr lang="en-ES" sz="1400" dirty="0"/>
          </a:p>
        </p:txBody>
      </p:sp>
      <p:sp>
        <p:nvSpPr>
          <p:cNvPr id="22" name="Down Arrow 21">
            <a:extLst>
              <a:ext uri="{FF2B5EF4-FFF2-40B4-BE49-F238E27FC236}">
                <a16:creationId xmlns:a16="http://schemas.microsoft.com/office/drawing/2014/main" id="{A474ED05-20B6-6875-61F3-59B94CD22CD3}"/>
              </a:ext>
            </a:extLst>
          </p:cNvPr>
          <p:cNvSpPr/>
          <p:nvPr/>
        </p:nvSpPr>
        <p:spPr>
          <a:xfrm>
            <a:off x="2806032" y="2333844"/>
            <a:ext cx="213360" cy="481584"/>
          </a:xfrm>
          <a:prstGeom prst="downArrow">
            <a:avLst/>
          </a:prstGeom>
          <a:solidFill>
            <a:schemeClr val="bg2">
              <a:lumMod val="25000"/>
              <a:lumOff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ES"/>
          </a:p>
        </p:txBody>
      </p:sp>
      <p:sp>
        <p:nvSpPr>
          <p:cNvPr id="23" name="TextBox 22">
            <a:extLst>
              <a:ext uri="{FF2B5EF4-FFF2-40B4-BE49-F238E27FC236}">
                <a16:creationId xmlns:a16="http://schemas.microsoft.com/office/drawing/2014/main" id="{951E9ACF-6C9A-6B66-F265-8392E4A6E569}"/>
              </a:ext>
            </a:extLst>
          </p:cNvPr>
          <p:cNvSpPr txBox="1"/>
          <p:nvPr/>
        </p:nvSpPr>
        <p:spPr>
          <a:xfrm>
            <a:off x="1237051" y="4141556"/>
            <a:ext cx="3479338" cy="307777"/>
          </a:xfrm>
          <a:prstGeom prst="rect">
            <a:avLst/>
          </a:prstGeom>
          <a:noFill/>
        </p:spPr>
        <p:txBody>
          <a:bodyPr wrap="square" rtlCol="0">
            <a:spAutoFit/>
          </a:bodyPr>
          <a:lstStyle/>
          <a:p>
            <a:pPr algn="ctr"/>
            <a:r>
              <a:rPr lang="es-ES" sz="1400" dirty="0" err="1"/>
              <a:t>Choose</a:t>
            </a:r>
            <a:r>
              <a:rPr lang="es-ES" sz="1400" dirty="0"/>
              <a:t> </a:t>
            </a:r>
            <a:r>
              <a:rPr lang="es-ES" sz="1400" dirty="0" err="1"/>
              <a:t>Resolution</a:t>
            </a:r>
            <a:endParaRPr lang="en-ES" sz="1400" dirty="0"/>
          </a:p>
        </p:txBody>
      </p:sp>
      <p:sp>
        <p:nvSpPr>
          <p:cNvPr id="25" name="Down Arrow 24">
            <a:extLst>
              <a:ext uri="{FF2B5EF4-FFF2-40B4-BE49-F238E27FC236}">
                <a16:creationId xmlns:a16="http://schemas.microsoft.com/office/drawing/2014/main" id="{E28B1E0D-892C-631B-2A9C-CF9B554F0128}"/>
              </a:ext>
            </a:extLst>
          </p:cNvPr>
          <p:cNvSpPr/>
          <p:nvPr/>
        </p:nvSpPr>
        <p:spPr>
          <a:xfrm>
            <a:off x="2806032" y="4516212"/>
            <a:ext cx="213360" cy="481584"/>
          </a:xfrm>
          <a:prstGeom prst="downArrow">
            <a:avLst/>
          </a:prstGeom>
          <a:solidFill>
            <a:schemeClr val="bg2">
              <a:lumMod val="25000"/>
              <a:lumOff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ES"/>
          </a:p>
        </p:txBody>
      </p:sp>
      <p:sp>
        <p:nvSpPr>
          <p:cNvPr id="27" name="TextBox 26">
            <a:extLst>
              <a:ext uri="{FF2B5EF4-FFF2-40B4-BE49-F238E27FC236}">
                <a16:creationId xmlns:a16="http://schemas.microsoft.com/office/drawing/2014/main" id="{44859C7F-76BB-C521-B91E-5B3902ADAD87}"/>
              </a:ext>
            </a:extLst>
          </p:cNvPr>
          <p:cNvSpPr txBox="1"/>
          <p:nvPr/>
        </p:nvSpPr>
        <p:spPr>
          <a:xfrm>
            <a:off x="1138776" y="5064675"/>
            <a:ext cx="3479338" cy="523220"/>
          </a:xfrm>
          <a:prstGeom prst="rect">
            <a:avLst/>
          </a:prstGeom>
          <a:noFill/>
        </p:spPr>
        <p:txBody>
          <a:bodyPr wrap="square" rtlCol="0">
            <a:spAutoFit/>
          </a:bodyPr>
          <a:lstStyle/>
          <a:p>
            <a:pPr algn="ctr"/>
            <a:r>
              <a:rPr lang="es-ES" sz="1400" dirty="0" err="1"/>
              <a:t>We</a:t>
            </a:r>
            <a:r>
              <a:rPr lang="es-ES" sz="1400" dirty="0"/>
              <a:t> are </a:t>
            </a:r>
            <a:r>
              <a:rPr lang="es-ES" sz="1400" dirty="0" err="1"/>
              <a:t>alrady</a:t>
            </a:r>
            <a:r>
              <a:rPr lang="es-ES" sz="1400" dirty="0"/>
              <a:t> </a:t>
            </a:r>
            <a:r>
              <a:rPr lang="es-ES" sz="1400" dirty="0" err="1"/>
              <a:t>working</a:t>
            </a:r>
            <a:r>
              <a:rPr lang="es-ES" sz="1400" dirty="0"/>
              <a:t> </a:t>
            </a:r>
            <a:r>
              <a:rPr lang="es-ES" sz="1400" dirty="0" err="1"/>
              <a:t>with</a:t>
            </a:r>
            <a:r>
              <a:rPr lang="es-ES" sz="1400" dirty="0"/>
              <a:t> </a:t>
            </a:r>
            <a:r>
              <a:rPr lang="es-ES" sz="1400" dirty="0" err="1"/>
              <a:t>only</a:t>
            </a:r>
            <a:r>
              <a:rPr lang="es-ES" sz="1400" dirty="0"/>
              <a:t> </a:t>
            </a:r>
            <a:r>
              <a:rPr lang="es-ES" sz="1400" dirty="0" err="1"/>
              <a:t>one</a:t>
            </a:r>
            <a:r>
              <a:rPr lang="es-ES" sz="1400" dirty="0"/>
              <a:t> </a:t>
            </a:r>
            <a:r>
              <a:rPr lang="es-ES" sz="1400" dirty="0" err="1"/>
              <a:t>cell</a:t>
            </a:r>
            <a:r>
              <a:rPr lang="es-ES" sz="1400" dirty="0"/>
              <a:t> </a:t>
            </a:r>
            <a:r>
              <a:rPr lang="es-ES" sz="1400" dirty="0" err="1"/>
              <a:t>type</a:t>
            </a:r>
            <a:r>
              <a:rPr lang="es-ES" sz="1400" dirty="0"/>
              <a:t>, be </a:t>
            </a:r>
            <a:r>
              <a:rPr lang="es-ES" sz="1400" dirty="0" err="1"/>
              <a:t>careful</a:t>
            </a:r>
            <a:r>
              <a:rPr lang="es-ES" sz="1400" dirty="0"/>
              <a:t> </a:t>
            </a:r>
            <a:r>
              <a:rPr lang="es-ES" sz="1400" dirty="0" err="1"/>
              <a:t>with</a:t>
            </a:r>
            <a:r>
              <a:rPr lang="es-ES" sz="1400" dirty="0"/>
              <a:t> </a:t>
            </a:r>
            <a:r>
              <a:rPr lang="es-ES" sz="1400" dirty="0" err="1"/>
              <a:t>overclusterizing</a:t>
            </a:r>
            <a:endParaRPr lang="en-ES" sz="1400" dirty="0"/>
          </a:p>
        </p:txBody>
      </p:sp>
      <p:sp>
        <p:nvSpPr>
          <p:cNvPr id="30" name="TextBox 29">
            <a:extLst>
              <a:ext uri="{FF2B5EF4-FFF2-40B4-BE49-F238E27FC236}">
                <a16:creationId xmlns:a16="http://schemas.microsoft.com/office/drawing/2014/main" id="{7DC527EC-E9C2-9673-0F59-7DC51B34384C}"/>
              </a:ext>
            </a:extLst>
          </p:cNvPr>
          <p:cNvSpPr txBox="1"/>
          <p:nvPr/>
        </p:nvSpPr>
        <p:spPr>
          <a:xfrm>
            <a:off x="2443217" y="755470"/>
            <a:ext cx="7305566" cy="369332"/>
          </a:xfrm>
          <a:prstGeom prst="rect">
            <a:avLst/>
          </a:prstGeom>
          <a:noFill/>
        </p:spPr>
        <p:txBody>
          <a:bodyPr wrap="square" rtlCol="0">
            <a:spAutoFit/>
          </a:bodyPr>
          <a:lstStyle/>
          <a:p>
            <a:pPr algn="ctr"/>
            <a:r>
              <a:rPr lang="es-ES" b="1" dirty="0" err="1"/>
              <a:t>Clustering</a:t>
            </a:r>
            <a:r>
              <a:rPr lang="es-ES" b="1" dirty="0"/>
              <a:t> </a:t>
            </a:r>
            <a:r>
              <a:rPr lang="es-ES" b="1" dirty="0" err="1"/>
              <a:t>process</a:t>
            </a:r>
            <a:endParaRPr lang="en-ES" b="1" dirty="0"/>
          </a:p>
        </p:txBody>
      </p:sp>
    </p:spTree>
    <p:extLst>
      <p:ext uri="{BB962C8B-B14F-4D97-AF65-F5344CB8AC3E}">
        <p14:creationId xmlns:p14="http://schemas.microsoft.com/office/powerpoint/2010/main" val="2756921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8CD6F-3C8A-AA37-406D-238BA67B4B7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F2174F2-1C53-67D4-2EB5-B9F78B1EEEE0}"/>
              </a:ext>
            </a:extLst>
          </p:cNvPr>
          <p:cNvSpPr>
            <a:spLocks noGrp="1"/>
          </p:cNvSpPr>
          <p:nvPr>
            <p:ph type="title"/>
          </p:nvPr>
        </p:nvSpPr>
        <p:spPr>
          <a:xfrm>
            <a:off x="838200" y="-217225"/>
            <a:ext cx="10515600" cy="1325563"/>
          </a:xfrm>
        </p:spPr>
        <p:txBody>
          <a:bodyPr>
            <a:normAutofit/>
          </a:bodyPr>
          <a:lstStyle/>
          <a:p>
            <a:pPr algn="ctr"/>
            <a:r>
              <a:rPr lang="en-ES" sz="2400" b="1" dirty="0"/>
              <a:t>Clustering, Pericytes Subtypes and DCATS</a:t>
            </a:r>
          </a:p>
        </p:txBody>
      </p:sp>
      <p:sp>
        <p:nvSpPr>
          <p:cNvPr id="13" name="TextBox 12">
            <a:extLst>
              <a:ext uri="{FF2B5EF4-FFF2-40B4-BE49-F238E27FC236}">
                <a16:creationId xmlns:a16="http://schemas.microsoft.com/office/drawing/2014/main" id="{D9CD99DA-EBF1-1A7C-A83A-5753B751CFAA}"/>
              </a:ext>
            </a:extLst>
          </p:cNvPr>
          <p:cNvSpPr txBox="1"/>
          <p:nvPr/>
        </p:nvSpPr>
        <p:spPr>
          <a:xfrm>
            <a:off x="1173043" y="1774169"/>
            <a:ext cx="3479338" cy="523220"/>
          </a:xfrm>
          <a:prstGeom prst="rect">
            <a:avLst/>
          </a:prstGeom>
          <a:noFill/>
        </p:spPr>
        <p:txBody>
          <a:bodyPr wrap="square" rtlCol="0">
            <a:spAutoFit/>
          </a:bodyPr>
          <a:lstStyle/>
          <a:p>
            <a:pPr algn="ctr"/>
            <a:r>
              <a:rPr lang="en-ES" sz="1400" dirty="0"/>
              <a:t>O</a:t>
            </a:r>
            <a:r>
              <a:rPr lang="en-GB" sz="1400" dirty="0"/>
              <a:t>n</a:t>
            </a:r>
            <a:r>
              <a:rPr lang="en-ES" sz="1400" dirty="0"/>
              <a:t>e of the objectives is to find different subpopulation of pericytes</a:t>
            </a:r>
          </a:p>
        </p:txBody>
      </p:sp>
      <p:sp>
        <p:nvSpPr>
          <p:cNvPr id="14" name="TextBox 13">
            <a:extLst>
              <a:ext uri="{FF2B5EF4-FFF2-40B4-BE49-F238E27FC236}">
                <a16:creationId xmlns:a16="http://schemas.microsoft.com/office/drawing/2014/main" id="{686C8EBF-5615-2A6C-A991-07B9BFB13850}"/>
              </a:ext>
            </a:extLst>
          </p:cNvPr>
          <p:cNvSpPr txBox="1"/>
          <p:nvPr/>
        </p:nvSpPr>
        <p:spPr>
          <a:xfrm>
            <a:off x="480845" y="2912964"/>
            <a:ext cx="1315862" cy="307777"/>
          </a:xfrm>
          <a:prstGeom prst="rect">
            <a:avLst/>
          </a:prstGeom>
          <a:noFill/>
        </p:spPr>
        <p:txBody>
          <a:bodyPr wrap="square" rtlCol="0">
            <a:spAutoFit/>
          </a:bodyPr>
          <a:lstStyle/>
          <a:p>
            <a:pPr algn="ctr"/>
            <a:r>
              <a:rPr lang="es-ES" sz="1400" dirty="0" err="1"/>
              <a:t>FindNeighbors</a:t>
            </a:r>
            <a:endParaRPr lang="en-ES" sz="1400" dirty="0"/>
          </a:p>
        </p:txBody>
      </p:sp>
      <p:sp>
        <p:nvSpPr>
          <p:cNvPr id="15" name="Plus 14">
            <a:extLst>
              <a:ext uri="{FF2B5EF4-FFF2-40B4-BE49-F238E27FC236}">
                <a16:creationId xmlns:a16="http://schemas.microsoft.com/office/drawing/2014/main" id="{E247BBA1-7698-02A1-DA19-86023F7D50C4}"/>
              </a:ext>
            </a:extLst>
          </p:cNvPr>
          <p:cNvSpPr/>
          <p:nvPr/>
        </p:nvSpPr>
        <p:spPr>
          <a:xfrm>
            <a:off x="1882051" y="2963220"/>
            <a:ext cx="219456" cy="207264"/>
          </a:xfrm>
          <a:prstGeom prst="mathPlus">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6" name="TextBox 15">
            <a:extLst>
              <a:ext uri="{FF2B5EF4-FFF2-40B4-BE49-F238E27FC236}">
                <a16:creationId xmlns:a16="http://schemas.microsoft.com/office/drawing/2014/main" id="{FA9DD17F-6020-EBFC-A06C-137178C3B337}"/>
              </a:ext>
            </a:extLst>
          </p:cNvPr>
          <p:cNvSpPr txBox="1"/>
          <p:nvPr/>
        </p:nvSpPr>
        <p:spPr>
          <a:xfrm>
            <a:off x="2254781" y="2913528"/>
            <a:ext cx="1315862" cy="307777"/>
          </a:xfrm>
          <a:prstGeom prst="rect">
            <a:avLst/>
          </a:prstGeom>
          <a:noFill/>
        </p:spPr>
        <p:txBody>
          <a:bodyPr wrap="square" rtlCol="0">
            <a:spAutoFit/>
          </a:bodyPr>
          <a:lstStyle/>
          <a:p>
            <a:pPr algn="ctr"/>
            <a:r>
              <a:rPr lang="es-ES" sz="1400" dirty="0" err="1"/>
              <a:t>FindClusters</a:t>
            </a:r>
            <a:endParaRPr lang="en-ES" sz="1400" dirty="0"/>
          </a:p>
        </p:txBody>
      </p:sp>
      <p:sp>
        <p:nvSpPr>
          <p:cNvPr id="18" name="Plus 17">
            <a:extLst>
              <a:ext uri="{FF2B5EF4-FFF2-40B4-BE49-F238E27FC236}">
                <a16:creationId xmlns:a16="http://schemas.microsoft.com/office/drawing/2014/main" id="{C6CCEAE8-7CD8-3938-6120-39AFACE3F4B3}"/>
              </a:ext>
            </a:extLst>
          </p:cNvPr>
          <p:cNvSpPr/>
          <p:nvPr/>
        </p:nvSpPr>
        <p:spPr>
          <a:xfrm>
            <a:off x="3655987" y="2962656"/>
            <a:ext cx="219456" cy="207264"/>
          </a:xfrm>
          <a:prstGeom prst="mathPlus">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9" name="TextBox 18">
            <a:extLst>
              <a:ext uri="{FF2B5EF4-FFF2-40B4-BE49-F238E27FC236}">
                <a16:creationId xmlns:a16="http://schemas.microsoft.com/office/drawing/2014/main" id="{F6D28A76-5C5D-0EA8-9D63-0D24FEEBC469}"/>
              </a:ext>
            </a:extLst>
          </p:cNvPr>
          <p:cNvSpPr txBox="1"/>
          <p:nvPr/>
        </p:nvSpPr>
        <p:spPr>
          <a:xfrm>
            <a:off x="3790099" y="2912964"/>
            <a:ext cx="1315862" cy="307777"/>
          </a:xfrm>
          <a:prstGeom prst="rect">
            <a:avLst/>
          </a:prstGeom>
          <a:noFill/>
        </p:spPr>
        <p:txBody>
          <a:bodyPr wrap="square" rtlCol="0">
            <a:spAutoFit/>
          </a:bodyPr>
          <a:lstStyle/>
          <a:p>
            <a:pPr algn="ctr"/>
            <a:r>
              <a:rPr lang="es-ES" sz="1400" dirty="0"/>
              <a:t>UMAP</a:t>
            </a:r>
            <a:endParaRPr lang="en-ES" sz="1400" dirty="0"/>
          </a:p>
        </p:txBody>
      </p:sp>
      <p:sp>
        <p:nvSpPr>
          <p:cNvPr id="22" name="Down Arrow 21">
            <a:extLst>
              <a:ext uri="{FF2B5EF4-FFF2-40B4-BE49-F238E27FC236}">
                <a16:creationId xmlns:a16="http://schemas.microsoft.com/office/drawing/2014/main" id="{70FA4B81-E6A9-330A-B308-317F7157D561}"/>
              </a:ext>
            </a:extLst>
          </p:cNvPr>
          <p:cNvSpPr/>
          <p:nvPr/>
        </p:nvSpPr>
        <p:spPr>
          <a:xfrm>
            <a:off x="2806032" y="2333844"/>
            <a:ext cx="213360" cy="481584"/>
          </a:xfrm>
          <a:prstGeom prst="downArrow">
            <a:avLst/>
          </a:prstGeom>
          <a:solidFill>
            <a:schemeClr val="bg2">
              <a:lumMod val="25000"/>
              <a:lumOff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ES"/>
          </a:p>
        </p:txBody>
      </p:sp>
      <p:sp>
        <p:nvSpPr>
          <p:cNvPr id="23" name="TextBox 22">
            <a:extLst>
              <a:ext uri="{FF2B5EF4-FFF2-40B4-BE49-F238E27FC236}">
                <a16:creationId xmlns:a16="http://schemas.microsoft.com/office/drawing/2014/main" id="{D8FAD3FB-6428-56A9-17C3-60586C1D8217}"/>
              </a:ext>
            </a:extLst>
          </p:cNvPr>
          <p:cNvSpPr txBox="1"/>
          <p:nvPr/>
        </p:nvSpPr>
        <p:spPr>
          <a:xfrm>
            <a:off x="1237051" y="4141556"/>
            <a:ext cx="3479338" cy="307777"/>
          </a:xfrm>
          <a:prstGeom prst="rect">
            <a:avLst/>
          </a:prstGeom>
          <a:noFill/>
        </p:spPr>
        <p:txBody>
          <a:bodyPr wrap="square" rtlCol="0">
            <a:spAutoFit/>
          </a:bodyPr>
          <a:lstStyle/>
          <a:p>
            <a:pPr algn="ctr"/>
            <a:r>
              <a:rPr lang="es-ES" sz="1400" dirty="0" err="1"/>
              <a:t>Choose</a:t>
            </a:r>
            <a:r>
              <a:rPr lang="es-ES" sz="1400" dirty="0"/>
              <a:t> </a:t>
            </a:r>
            <a:r>
              <a:rPr lang="es-ES" sz="1400" dirty="0" err="1"/>
              <a:t>Resolution</a:t>
            </a:r>
            <a:endParaRPr lang="en-ES" sz="1400" dirty="0"/>
          </a:p>
        </p:txBody>
      </p:sp>
      <p:sp>
        <p:nvSpPr>
          <p:cNvPr id="25" name="Down Arrow 24">
            <a:extLst>
              <a:ext uri="{FF2B5EF4-FFF2-40B4-BE49-F238E27FC236}">
                <a16:creationId xmlns:a16="http://schemas.microsoft.com/office/drawing/2014/main" id="{13329F7A-813D-61D6-0AD7-6AD91457FB68}"/>
              </a:ext>
            </a:extLst>
          </p:cNvPr>
          <p:cNvSpPr/>
          <p:nvPr/>
        </p:nvSpPr>
        <p:spPr>
          <a:xfrm>
            <a:off x="2806032" y="4516212"/>
            <a:ext cx="213360" cy="481584"/>
          </a:xfrm>
          <a:prstGeom prst="downArrow">
            <a:avLst/>
          </a:prstGeom>
          <a:solidFill>
            <a:schemeClr val="bg2">
              <a:lumMod val="25000"/>
              <a:lumOff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ES"/>
          </a:p>
        </p:txBody>
      </p:sp>
      <p:sp>
        <p:nvSpPr>
          <p:cNvPr id="27" name="TextBox 26">
            <a:extLst>
              <a:ext uri="{FF2B5EF4-FFF2-40B4-BE49-F238E27FC236}">
                <a16:creationId xmlns:a16="http://schemas.microsoft.com/office/drawing/2014/main" id="{7F30A566-11FF-851C-CD1F-18EDB85CF151}"/>
              </a:ext>
            </a:extLst>
          </p:cNvPr>
          <p:cNvSpPr txBox="1"/>
          <p:nvPr/>
        </p:nvSpPr>
        <p:spPr>
          <a:xfrm>
            <a:off x="1138776" y="5064675"/>
            <a:ext cx="3479338" cy="523220"/>
          </a:xfrm>
          <a:prstGeom prst="rect">
            <a:avLst/>
          </a:prstGeom>
          <a:noFill/>
        </p:spPr>
        <p:txBody>
          <a:bodyPr wrap="square" rtlCol="0">
            <a:spAutoFit/>
          </a:bodyPr>
          <a:lstStyle/>
          <a:p>
            <a:pPr algn="ctr"/>
            <a:r>
              <a:rPr lang="es-ES" sz="1400" dirty="0" err="1"/>
              <a:t>We</a:t>
            </a:r>
            <a:r>
              <a:rPr lang="es-ES" sz="1400" dirty="0"/>
              <a:t> are </a:t>
            </a:r>
            <a:r>
              <a:rPr lang="es-ES" sz="1400" dirty="0" err="1"/>
              <a:t>already</a:t>
            </a:r>
            <a:r>
              <a:rPr lang="es-ES" sz="1400" dirty="0"/>
              <a:t> </a:t>
            </a:r>
            <a:r>
              <a:rPr lang="es-ES" sz="1400" dirty="0" err="1"/>
              <a:t>working</a:t>
            </a:r>
            <a:r>
              <a:rPr lang="es-ES" sz="1400" dirty="0"/>
              <a:t> </a:t>
            </a:r>
            <a:r>
              <a:rPr lang="es-ES" sz="1400" dirty="0" err="1"/>
              <a:t>with</a:t>
            </a:r>
            <a:r>
              <a:rPr lang="es-ES" sz="1400" dirty="0"/>
              <a:t> </a:t>
            </a:r>
            <a:r>
              <a:rPr lang="es-ES" sz="1400" dirty="0" err="1"/>
              <a:t>only</a:t>
            </a:r>
            <a:r>
              <a:rPr lang="es-ES" sz="1400" dirty="0"/>
              <a:t> </a:t>
            </a:r>
            <a:r>
              <a:rPr lang="es-ES" sz="1400" dirty="0" err="1"/>
              <a:t>one</a:t>
            </a:r>
            <a:r>
              <a:rPr lang="es-ES" sz="1400" dirty="0"/>
              <a:t> </a:t>
            </a:r>
            <a:r>
              <a:rPr lang="es-ES" sz="1400" dirty="0" err="1"/>
              <a:t>cell</a:t>
            </a:r>
            <a:r>
              <a:rPr lang="es-ES" sz="1400" dirty="0"/>
              <a:t> </a:t>
            </a:r>
            <a:r>
              <a:rPr lang="es-ES" sz="1400" dirty="0" err="1"/>
              <a:t>type</a:t>
            </a:r>
            <a:r>
              <a:rPr lang="es-ES" sz="1400" dirty="0"/>
              <a:t>, be </a:t>
            </a:r>
            <a:r>
              <a:rPr lang="es-ES" sz="1400" dirty="0" err="1"/>
              <a:t>careful</a:t>
            </a:r>
            <a:r>
              <a:rPr lang="es-ES" sz="1400" dirty="0"/>
              <a:t> </a:t>
            </a:r>
            <a:r>
              <a:rPr lang="es-ES" sz="1400" dirty="0" err="1"/>
              <a:t>with</a:t>
            </a:r>
            <a:r>
              <a:rPr lang="es-ES" sz="1400" dirty="0"/>
              <a:t> </a:t>
            </a:r>
            <a:r>
              <a:rPr lang="es-ES" sz="1400" dirty="0" err="1"/>
              <a:t>overclusterizing</a:t>
            </a:r>
            <a:endParaRPr lang="en-ES" sz="1400" dirty="0"/>
          </a:p>
        </p:txBody>
      </p:sp>
      <p:sp>
        <p:nvSpPr>
          <p:cNvPr id="30" name="TextBox 29">
            <a:extLst>
              <a:ext uri="{FF2B5EF4-FFF2-40B4-BE49-F238E27FC236}">
                <a16:creationId xmlns:a16="http://schemas.microsoft.com/office/drawing/2014/main" id="{4D17F2C2-E161-8703-35C1-0F2D1394EB2C}"/>
              </a:ext>
            </a:extLst>
          </p:cNvPr>
          <p:cNvSpPr txBox="1"/>
          <p:nvPr/>
        </p:nvSpPr>
        <p:spPr>
          <a:xfrm>
            <a:off x="2443217" y="755470"/>
            <a:ext cx="7305566" cy="369332"/>
          </a:xfrm>
          <a:prstGeom prst="rect">
            <a:avLst/>
          </a:prstGeom>
          <a:noFill/>
        </p:spPr>
        <p:txBody>
          <a:bodyPr wrap="square" rtlCol="0">
            <a:spAutoFit/>
          </a:bodyPr>
          <a:lstStyle/>
          <a:p>
            <a:pPr algn="ctr"/>
            <a:r>
              <a:rPr lang="es-ES" b="1" dirty="0" err="1"/>
              <a:t>Clustering</a:t>
            </a:r>
            <a:r>
              <a:rPr lang="es-ES" b="1" dirty="0"/>
              <a:t> </a:t>
            </a:r>
            <a:r>
              <a:rPr lang="es-ES" b="1" dirty="0" err="1"/>
              <a:t>process</a:t>
            </a:r>
            <a:endParaRPr lang="en-ES" b="1" dirty="0"/>
          </a:p>
        </p:txBody>
      </p:sp>
      <p:pic>
        <p:nvPicPr>
          <p:cNvPr id="2" name="Picture 1" descr="A map of the world&#10;&#10;AI-generated content may be incorrect.">
            <a:extLst>
              <a:ext uri="{FF2B5EF4-FFF2-40B4-BE49-F238E27FC236}">
                <a16:creationId xmlns:a16="http://schemas.microsoft.com/office/drawing/2014/main" id="{3C009C96-7E5E-3BD8-FFA6-C40333A72559}"/>
              </a:ext>
            </a:extLst>
          </p:cNvPr>
          <p:cNvPicPr>
            <a:picLocks noChangeAspect="1"/>
          </p:cNvPicPr>
          <p:nvPr/>
        </p:nvPicPr>
        <p:blipFill>
          <a:blip r:embed="rId2"/>
          <a:stretch>
            <a:fillRect/>
          </a:stretch>
        </p:blipFill>
        <p:spPr>
          <a:xfrm>
            <a:off x="5325417" y="1221687"/>
            <a:ext cx="6338456" cy="5282047"/>
          </a:xfrm>
          <a:prstGeom prst="rect">
            <a:avLst/>
          </a:prstGeom>
        </p:spPr>
      </p:pic>
    </p:spTree>
    <p:extLst>
      <p:ext uri="{BB962C8B-B14F-4D97-AF65-F5344CB8AC3E}">
        <p14:creationId xmlns:p14="http://schemas.microsoft.com/office/powerpoint/2010/main" val="100860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76911-21CD-2701-F475-6D3251D6DDA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14B8E6E-5FC1-12D1-C5A0-E77388417224}"/>
              </a:ext>
            </a:extLst>
          </p:cNvPr>
          <p:cNvSpPr>
            <a:spLocks noGrp="1"/>
          </p:cNvSpPr>
          <p:nvPr>
            <p:ph type="title"/>
          </p:nvPr>
        </p:nvSpPr>
        <p:spPr>
          <a:xfrm>
            <a:off x="838200" y="-200761"/>
            <a:ext cx="10515600" cy="1325563"/>
          </a:xfrm>
        </p:spPr>
        <p:txBody>
          <a:bodyPr>
            <a:normAutofit/>
          </a:bodyPr>
          <a:lstStyle/>
          <a:p>
            <a:pPr algn="ctr"/>
            <a:r>
              <a:rPr lang="en-ES" sz="2800" b="1" dirty="0"/>
              <a:t>Clustering, Pericytes Subtypes and DCATS</a:t>
            </a:r>
          </a:p>
        </p:txBody>
      </p:sp>
      <p:pic>
        <p:nvPicPr>
          <p:cNvPr id="3" name="Picture 2" descr="A map of the world&#10;&#10;AI-generated content may be incorrect.">
            <a:extLst>
              <a:ext uri="{FF2B5EF4-FFF2-40B4-BE49-F238E27FC236}">
                <a16:creationId xmlns:a16="http://schemas.microsoft.com/office/drawing/2014/main" id="{15A601B2-BBA7-98AD-FA7A-13D0179EFC7B}"/>
              </a:ext>
            </a:extLst>
          </p:cNvPr>
          <p:cNvPicPr>
            <a:picLocks noChangeAspect="1"/>
          </p:cNvPicPr>
          <p:nvPr/>
        </p:nvPicPr>
        <p:blipFill>
          <a:blip r:embed="rId2"/>
          <a:srcRect r="50522"/>
          <a:stretch>
            <a:fillRect/>
          </a:stretch>
        </p:blipFill>
        <p:spPr>
          <a:xfrm>
            <a:off x="5262299" y="1569078"/>
            <a:ext cx="2821480" cy="4752110"/>
          </a:xfrm>
          <a:prstGeom prst="rect">
            <a:avLst/>
          </a:prstGeom>
        </p:spPr>
      </p:pic>
      <p:pic>
        <p:nvPicPr>
          <p:cNvPr id="5" name="Picture 4" descr="A map of the world&#10;&#10;AI-generated content may be incorrect.">
            <a:extLst>
              <a:ext uri="{FF2B5EF4-FFF2-40B4-BE49-F238E27FC236}">
                <a16:creationId xmlns:a16="http://schemas.microsoft.com/office/drawing/2014/main" id="{260E6723-5FC4-E479-7DC9-1D50E7AE1486}"/>
              </a:ext>
            </a:extLst>
          </p:cNvPr>
          <p:cNvPicPr>
            <a:picLocks noChangeAspect="1"/>
          </p:cNvPicPr>
          <p:nvPr/>
        </p:nvPicPr>
        <p:blipFill>
          <a:blip r:embed="rId2"/>
          <a:srcRect l="50522"/>
          <a:stretch>
            <a:fillRect/>
          </a:stretch>
        </p:blipFill>
        <p:spPr>
          <a:xfrm>
            <a:off x="8170370" y="1569078"/>
            <a:ext cx="2821480" cy="4752110"/>
          </a:xfrm>
          <a:prstGeom prst="rect">
            <a:avLst/>
          </a:prstGeom>
        </p:spPr>
      </p:pic>
      <p:sp>
        <p:nvSpPr>
          <p:cNvPr id="2" name="Oval 1">
            <a:extLst>
              <a:ext uri="{FF2B5EF4-FFF2-40B4-BE49-F238E27FC236}">
                <a16:creationId xmlns:a16="http://schemas.microsoft.com/office/drawing/2014/main" id="{FC438B30-09C9-5E94-D439-F2F0BF628A22}"/>
              </a:ext>
            </a:extLst>
          </p:cNvPr>
          <p:cNvSpPr/>
          <p:nvPr/>
        </p:nvSpPr>
        <p:spPr>
          <a:xfrm rot="20695299">
            <a:off x="6673697" y="3977232"/>
            <a:ext cx="540327" cy="192344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 name="Oval 3">
            <a:extLst>
              <a:ext uri="{FF2B5EF4-FFF2-40B4-BE49-F238E27FC236}">
                <a16:creationId xmlns:a16="http://schemas.microsoft.com/office/drawing/2014/main" id="{B5BAC711-BDE4-9271-561A-6CE84F2745A3}"/>
              </a:ext>
            </a:extLst>
          </p:cNvPr>
          <p:cNvSpPr/>
          <p:nvPr/>
        </p:nvSpPr>
        <p:spPr>
          <a:xfrm rot="20695299">
            <a:off x="9613172" y="2948052"/>
            <a:ext cx="540327" cy="93787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Down Arrow 6">
            <a:extLst>
              <a:ext uri="{FF2B5EF4-FFF2-40B4-BE49-F238E27FC236}">
                <a16:creationId xmlns:a16="http://schemas.microsoft.com/office/drawing/2014/main" id="{E45C8160-2FB0-8A30-0AC0-22E9760DB913}"/>
              </a:ext>
            </a:extLst>
          </p:cNvPr>
          <p:cNvSpPr/>
          <p:nvPr/>
        </p:nvSpPr>
        <p:spPr>
          <a:xfrm>
            <a:off x="10157242" y="3917424"/>
            <a:ext cx="195536" cy="126769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0" name="TextBox 9">
            <a:extLst>
              <a:ext uri="{FF2B5EF4-FFF2-40B4-BE49-F238E27FC236}">
                <a16:creationId xmlns:a16="http://schemas.microsoft.com/office/drawing/2014/main" id="{A0665A2C-BC75-A5B3-C0CC-B4B13B506E80}"/>
              </a:ext>
            </a:extLst>
          </p:cNvPr>
          <p:cNvSpPr txBox="1"/>
          <p:nvPr/>
        </p:nvSpPr>
        <p:spPr>
          <a:xfrm>
            <a:off x="571500" y="2288598"/>
            <a:ext cx="4187536" cy="923330"/>
          </a:xfrm>
          <a:prstGeom prst="rect">
            <a:avLst/>
          </a:prstGeom>
          <a:noFill/>
        </p:spPr>
        <p:txBody>
          <a:bodyPr wrap="square" rtlCol="0">
            <a:spAutoFit/>
          </a:bodyPr>
          <a:lstStyle/>
          <a:p>
            <a:pPr marL="285750" indent="-285750">
              <a:buFont typeface="Arial" panose="020B0604020202020204" pitchFamily="34" charset="0"/>
              <a:buChar char="•"/>
            </a:pPr>
            <a:r>
              <a:rPr lang="en-ES" dirty="0"/>
              <a:t>The UMAP seem to show significantly differentially expressed clusers across conditons. </a:t>
            </a:r>
          </a:p>
        </p:txBody>
      </p:sp>
      <p:sp>
        <p:nvSpPr>
          <p:cNvPr id="11" name="TextBox 10">
            <a:extLst>
              <a:ext uri="{FF2B5EF4-FFF2-40B4-BE49-F238E27FC236}">
                <a16:creationId xmlns:a16="http://schemas.microsoft.com/office/drawing/2014/main" id="{82C19F0B-0188-8C77-613B-8C35F9B4F11E}"/>
              </a:ext>
            </a:extLst>
          </p:cNvPr>
          <p:cNvSpPr txBox="1"/>
          <p:nvPr/>
        </p:nvSpPr>
        <p:spPr>
          <a:xfrm>
            <a:off x="571500" y="4034271"/>
            <a:ext cx="4187536" cy="1200329"/>
          </a:xfrm>
          <a:prstGeom prst="rect">
            <a:avLst/>
          </a:prstGeom>
          <a:noFill/>
        </p:spPr>
        <p:txBody>
          <a:bodyPr wrap="square" rtlCol="0">
            <a:spAutoFit/>
          </a:bodyPr>
          <a:lstStyle/>
          <a:p>
            <a:pPr marL="285750" indent="-285750">
              <a:buFont typeface="Arial" panose="020B0604020202020204" pitchFamily="34" charset="0"/>
              <a:buChar char="•"/>
            </a:pPr>
            <a:r>
              <a:rPr lang="en-ES" dirty="0"/>
              <a:t>However, we shouldn’t trust the UMAP to confirm/dismiss this (human eye, dimensional reduction, different number of cells across conditions</a:t>
            </a:r>
          </a:p>
        </p:txBody>
      </p:sp>
      <p:sp>
        <p:nvSpPr>
          <p:cNvPr id="12" name="Oval 11">
            <a:extLst>
              <a:ext uri="{FF2B5EF4-FFF2-40B4-BE49-F238E27FC236}">
                <a16:creationId xmlns:a16="http://schemas.microsoft.com/office/drawing/2014/main" id="{04984F61-FCDF-8D15-BEB6-C348E0722C7C}"/>
              </a:ext>
            </a:extLst>
          </p:cNvPr>
          <p:cNvSpPr/>
          <p:nvPr/>
        </p:nvSpPr>
        <p:spPr>
          <a:xfrm rot="16200000">
            <a:off x="5963493" y="2024539"/>
            <a:ext cx="342900" cy="5334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3" name="Oval 12">
            <a:extLst>
              <a:ext uri="{FF2B5EF4-FFF2-40B4-BE49-F238E27FC236}">
                <a16:creationId xmlns:a16="http://schemas.microsoft.com/office/drawing/2014/main" id="{4714D5CF-AD13-C2FA-C15D-354989E2F521}"/>
              </a:ext>
            </a:extLst>
          </p:cNvPr>
          <p:cNvSpPr/>
          <p:nvPr/>
        </p:nvSpPr>
        <p:spPr>
          <a:xfrm rot="16200000">
            <a:off x="8518273" y="2024538"/>
            <a:ext cx="342900" cy="5334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4" name="TextBox 13">
            <a:extLst>
              <a:ext uri="{FF2B5EF4-FFF2-40B4-BE49-F238E27FC236}">
                <a16:creationId xmlns:a16="http://schemas.microsoft.com/office/drawing/2014/main" id="{DA0B53D4-5012-BB56-D1B3-D821D3B6652C}"/>
              </a:ext>
            </a:extLst>
          </p:cNvPr>
          <p:cNvSpPr txBox="1"/>
          <p:nvPr/>
        </p:nvSpPr>
        <p:spPr>
          <a:xfrm>
            <a:off x="5262299" y="6408306"/>
            <a:ext cx="4873088" cy="276999"/>
          </a:xfrm>
          <a:prstGeom prst="rect">
            <a:avLst/>
          </a:prstGeom>
          <a:noFill/>
        </p:spPr>
        <p:txBody>
          <a:bodyPr wrap="square" rtlCol="0">
            <a:spAutoFit/>
          </a:bodyPr>
          <a:lstStyle/>
          <a:p>
            <a:r>
              <a:rPr lang="en-ES" sz="1200" b="1" i="1" dirty="0"/>
              <a:t>UMAP plot  grouped by Cluster and Splitted by Condition</a:t>
            </a:r>
          </a:p>
        </p:txBody>
      </p:sp>
      <p:sp>
        <p:nvSpPr>
          <p:cNvPr id="16" name="TextBox 15">
            <a:extLst>
              <a:ext uri="{FF2B5EF4-FFF2-40B4-BE49-F238E27FC236}">
                <a16:creationId xmlns:a16="http://schemas.microsoft.com/office/drawing/2014/main" id="{725740CC-1E21-F226-C4C4-23A8A976518F}"/>
              </a:ext>
            </a:extLst>
          </p:cNvPr>
          <p:cNvSpPr txBox="1"/>
          <p:nvPr/>
        </p:nvSpPr>
        <p:spPr>
          <a:xfrm>
            <a:off x="2443217" y="755470"/>
            <a:ext cx="7305566" cy="584775"/>
          </a:xfrm>
          <a:prstGeom prst="rect">
            <a:avLst/>
          </a:prstGeom>
          <a:noFill/>
        </p:spPr>
        <p:txBody>
          <a:bodyPr wrap="square" rtlCol="0">
            <a:spAutoFit/>
          </a:bodyPr>
          <a:lstStyle/>
          <a:p>
            <a:pPr algn="ctr"/>
            <a:r>
              <a:rPr lang="es-ES" sz="1600" b="1" dirty="0" err="1"/>
              <a:t>Cluster</a:t>
            </a:r>
            <a:r>
              <a:rPr lang="es-ES" sz="1600" b="1" dirty="0"/>
              <a:t> 1 </a:t>
            </a:r>
            <a:r>
              <a:rPr lang="es-ES" sz="1600" b="1" dirty="0" err="1"/>
              <a:t>is</a:t>
            </a:r>
            <a:r>
              <a:rPr lang="es-ES" sz="1600" b="1" dirty="0"/>
              <a:t> </a:t>
            </a:r>
            <a:r>
              <a:rPr lang="es-ES" sz="1600" b="1" dirty="0" err="1"/>
              <a:t>significantly</a:t>
            </a:r>
            <a:r>
              <a:rPr lang="es-ES" sz="1600" b="1" dirty="0"/>
              <a:t> </a:t>
            </a:r>
            <a:r>
              <a:rPr lang="es-ES" sz="1600" b="1" dirty="0" err="1"/>
              <a:t>overexpressed</a:t>
            </a:r>
            <a:r>
              <a:rPr lang="es-ES" sz="1600" b="1" dirty="0"/>
              <a:t> in </a:t>
            </a:r>
            <a:r>
              <a:rPr lang="es-ES" sz="1600" b="1" dirty="0" err="1"/>
              <a:t>Inflamed</a:t>
            </a:r>
            <a:r>
              <a:rPr lang="es-ES" sz="1600" b="1" dirty="0"/>
              <a:t> </a:t>
            </a:r>
            <a:r>
              <a:rPr lang="es-ES" sz="1600" b="1" dirty="0" err="1"/>
              <a:t>samples</a:t>
            </a:r>
            <a:r>
              <a:rPr lang="es-ES" sz="1600" b="1" dirty="0"/>
              <a:t>, </a:t>
            </a:r>
            <a:r>
              <a:rPr lang="es-ES" sz="1600" b="1" dirty="0" err="1"/>
              <a:t>while</a:t>
            </a:r>
            <a:r>
              <a:rPr lang="es-ES" sz="1600" b="1" dirty="0"/>
              <a:t> </a:t>
            </a:r>
            <a:r>
              <a:rPr lang="es-ES" sz="1600" b="1" dirty="0" err="1"/>
              <a:t>clusters</a:t>
            </a:r>
            <a:r>
              <a:rPr lang="es-ES" sz="1600" b="1" dirty="0"/>
              <a:t> 2 and 5 are </a:t>
            </a:r>
            <a:r>
              <a:rPr lang="es-ES" sz="1600" b="1" dirty="0" err="1"/>
              <a:t>significantly</a:t>
            </a:r>
            <a:r>
              <a:rPr lang="es-ES" sz="1600" b="1" dirty="0"/>
              <a:t> </a:t>
            </a:r>
            <a:r>
              <a:rPr lang="es-ES" sz="1600" b="1" dirty="0" err="1"/>
              <a:t>underexpressed</a:t>
            </a:r>
            <a:endParaRPr lang="en-ES" sz="1600" b="1" dirty="0"/>
          </a:p>
        </p:txBody>
      </p:sp>
    </p:spTree>
    <p:extLst>
      <p:ext uri="{BB962C8B-B14F-4D97-AF65-F5344CB8AC3E}">
        <p14:creationId xmlns:p14="http://schemas.microsoft.com/office/powerpoint/2010/main" val="166386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FCA69-F3F8-22AE-8FED-57BE8D6AE80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D1B3E8F-571A-09E3-A4F3-DD45EA15FDC0}"/>
              </a:ext>
            </a:extLst>
          </p:cNvPr>
          <p:cNvSpPr>
            <a:spLocks noGrp="1"/>
          </p:cNvSpPr>
          <p:nvPr>
            <p:ph type="title"/>
          </p:nvPr>
        </p:nvSpPr>
        <p:spPr>
          <a:xfrm>
            <a:off x="838200" y="-200761"/>
            <a:ext cx="10515600" cy="1325563"/>
          </a:xfrm>
        </p:spPr>
        <p:txBody>
          <a:bodyPr>
            <a:normAutofit/>
          </a:bodyPr>
          <a:lstStyle/>
          <a:p>
            <a:pPr algn="ctr"/>
            <a:r>
              <a:rPr lang="en-ES" sz="2800" b="1" dirty="0"/>
              <a:t>Clustering, Pericytes Subtypes and DCATS</a:t>
            </a:r>
          </a:p>
        </p:txBody>
      </p:sp>
      <p:sp>
        <p:nvSpPr>
          <p:cNvPr id="10" name="TextBox 9">
            <a:extLst>
              <a:ext uri="{FF2B5EF4-FFF2-40B4-BE49-F238E27FC236}">
                <a16:creationId xmlns:a16="http://schemas.microsoft.com/office/drawing/2014/main" id="{1A29EFB6-F301-FFE4-0FCB-747D7095FBBE}"/>
              </a:ext>
            </a:extLst>
          </p:cNvPr>
          <p:cNvSpPr txBox="1"/>
          <p:nvPr/>
        </p:nvSpPr>
        <p:spPr>
          <a:xfrm>
            <a:off x="571500" y="2288598"/>
            <a:ext cx="4187536" cy="923330"/>
          </a:xfrm>
          <a:prstGeom prst="rect">
            <a:avLst/>
          </a:prstGeom>
          <a:noFill/>
        </p:spPr>
        <p:txBody>
          <a:bodyPr wrap="square" rtlCol="0">
            <a:spAutoFit/>
          </a:bodyPr>
          <a:lstStyle/>
          <a:p>
            <a:pPr marL="285750" indent="-285750">
              <a:buFont typeface="Arial" panose="020B0604020202020204" pitchFamily="34" charset="0"/>
              <a:buChar char="•"/>
            </a:pPr>
            <a:r>
              <a:rPr lang="en-ES" dirty="0"/>
              <a:t>To confirm that a cluster is significantly over/under expressed across conditions, we use </a:t>
            </a:r>
            <a:r>
              <a:rPr lang="en-ES" b="1" dirty="0"/>
              <a:t>DCATS</a:t>
            </a:r>
          </a:p>
        </p:txBody>
      </p:sp>
      <p:sp>
        <p:nvSpPr>
          <p:cNvPr id="11" name="TextBox 10">
            <a:extLst>
              <a:ext uri="{FF2B5EF4-FFF2-40B4-BE49-F238E27FC236}">
                <a16:creationId xmlns:a16="http://schemas.microsoft.com/office/drawing/2014/main" id="{B82CDFCC-6994-8B58-10B0-72B8790C7C59}"/>
              </a:ext>
            </a:extLst>
          </p:cNvPr>
          <p:cNvSpPr txBox="1"/>
          <p:nvPr/>
        </p:nvSpPr>
        <p:spPr>
          <a:xfrm>
            <a:off x="571500" y="4034271"/>
            <a:ext cx="4187536" cy="1200329"/>
          </a:xfrm>
          <a:prstGeom prst="rect">
            <a:avLst/>
          </a:prstGeom>
          <a:noFill/>
        </p:spPr>
        <p:txBody>
          <a:bodyPr wrap="square" rtlCol="0">
            <a:spAutoFit/>
          </a:bodyPr>
          <a:lstStyle/>
          <a:p>
            <a:pPr marL="285750" indent="-285750">
              <a:buFont typeface="Arial" panose="020B0604020202020204" pitchFamily="34" charset="0"/>
              <a:buChar char="•"/>
            </a:pPr>
            <a:r>
              <a:rPr lang="en-ES" dirty="0"/>
              <a:t>DCATS takes into account the total number of cells per condition, total number of cell per cluster… And provides a pvalue/fdr per cluster.  </a:t>
            </a:r>
          </a:p>
        </p:txBody>
      </p:sp>
      <p:pic>
        <p:nvPicPr>
          <p:cNvPr id="18" name="Picture 17" descr="A map of the world&#10;&#10;AI-generated content may be incorrect.">
            <a:extLst>
              <a:ext uri="{FF2B5EF4-FFF2-40B4-BE49-F238E27FC236}">
                <a16:creationId xmlns:a16="http://schemas.microsoft.com/office/drawing/2014/main" id="{2E6737AD-ABB5-62D0-57A3-8283D0028B09}"/>
              </a:ext>
            </a:extLst>
          </p:cNvPr>
          <p:cNvPicPr>
            <a:picLocks noChangeAspect="1"/>
          </p:cNvPicPr>
          <p:nvPr/>
        </p:nvPicPr>
        <p:blipFill>
          <a:blip r:embed="rId2"/>
          <a:srcRect r="50522"/>
          <a:stretch>
            <a:fillRect/>
          </a:stretch>
        </p:blipFill>
        <p:spPr>
          <a:xfrm>
            <a:off x="6296900" y="1662815"/>
            <a:ext cx="2502701" cy="4215203"/>
          </a:xfrm>
          <a:prstGeom prst="rect">
            <a:avLst/>
          </a:prstGeom>
        </p:spPr>
      </p:pic>
      <p:pic>
        <p:nvPicPr>
          <p:cNvPr id="19" name="Picture 18" descr="A map of the world&#10;&#10;AI-generated content may be incorrect.">
            <a:extLst>
              <a:ext uri="{FF2B5EF4-FFF2-40B4-BE49-F238E27FC236}">
                <a16:creationId xmlns:a16="http://schemas.microsoft.com/office/drawing/2014/main" id="{C87FEB23-20E2-DC96-EB71-290F155431D0}"/>
              </a:ext>
            </a:extLst>
          </p:cNvPr>
          <p:cNvPicPr>
            <a:picLocks noChangeAspect="1"/>
          </p:cNvPicPr>
          <p:nvPr/>
        </p:nvPicPr>
        <p:blipFill>
          <a:blip r:embed="rId2"/>
          <a:srcRect l="50522"/>
          <a:stretch>
            <a:fillRect/>
          </a:stretch>
        </p:blipFill>
        <p:spPr>
          <a:xfrm>
            <a:off x="8851099" y="1662816"/>
            <a:ext cx="2502701" cy="4215203"/>
          </a:xfrm>
          <a:prstGeom prst="rect">
            <a:avLst/>
          </a:prstGeom>
        </p:spPr>
      </p:pic>
      <p:grpSp>
        <p:nvGrpSpPr>
          <p:cNvPr id="29" name="Group 28">
            <a:extLst>
              <a:ext uri="{FF2B5EF4-FFF2-40B4-BE49-F238E27FC236}">
                <a16:creationId xmlns:a16="http://schemas.microsoft.com/office/drawing/2014/main" id="{937220ED-B628-D5BA-4CE6-ED6DAD6C8A94}"/>
              </a:ext>
            </a:extLst>
          </p:cNvPr>
          <p:cNvGrpSpPr/>
          <p:nvPr/>
        </p:nvGrpSpPr>
        <p:grpSpPr>
          <a:xfrm>
            <a:off x="4993390" y="1820444"/>
            <a:ext cx="1069200" cy="3899945"/>
            <a:chOff x="5091154" y="2385481"/>
            <a:chExt cx="1069200" cy="3899945"/>
          </a:xfrm>
        </p:grpSpPr>
        <p:grpSp>
          <p:nvGrpSpPr>
            <p:cNvPr id="26" name="Group 25">
              <a:extLst>
                <a:ext uri="{FF2B5EF4-FFF2-40B4-BE49-F238E27FC236}">
                  <a16:creationId xmlns:a16="http://schemas.microsoft.com/office/drawing/2014/main" id="{7026545F-06A6-B9E1-C3C6-93D10EC7042D}"/>
                </a:ext>
              </a:extLst>
            </p:cNvPr>
            <p:cNvGrpSpPr/>
            <p:nvPr/>
          </p:nvGrpSpPr>
          <p:grpSpPr>
            <a:xfrm>
              <a:off x="5091155" y="2385481"/>
              <a:ext cx="1069154" cy="3899945"/>
              <a:chOff x="5561423" y="2134994"/>
              <a:chExt cx="1069154" cy="3899945"/>
            </a:xfrm>
          </p:grpSpPr>
          <p:pic>
            <p:nvPicPr>
              <p:cNvPr id="15" name="Picture 14" descr="A black background with white text&#10;&#10;AI-generated content may be incorrect.">
                <a:extLst>
                  <a:ext uri="{FF2B5EF4-FFF2-40B4-BE49-F238E27FC236}">
                    <a16:creationId xmlns:a16="http://schemas.microsoft.com/office/drawing/2014/main" id="{BCA27FFB-DBE0-08CD-F399-B56A17D2B2F8}"/>
                  </a:ext>
                </a:extLst>
              </p:cNvPr>
              <p:cNvPicPr>
                <a:picLocks noChangeAspect="1"/>
              </p:cNvPicPr>
              <p:nvPr/>
            </p:nvPicPr>
            <p:blipFill>
              <a:blip r:embed="rId3"/>
              <a:srcRect b="80671"/>
              <a:stretch>
                <a:fillRect/>
              </a:stretch>
            </p:blipFill>
            <p:spPr>
              <a:xfrm>
                <a:off x="5561423" y="2134994"/>
                <a:ext cx="1069154" cy="1325563"/>
              </a:xfrm>
              <a:prstGeom prst="rect">
                <a:avLst/>
              </a:prstGeom>
            </p:spPr>
          </p:pic>
          <p:pic>
            <p:nvPicPr>
              <p:cNvPr id="17" name="Picture 16" descr="A black background with white text&#10;&#10;AI-generated content may be incorrect.">
                <a:extLst>
                  <a:ext uri="{FF2B5EF4-FFF2-40B4-BE49-F238E27FC236}">
                    <a16:creationId xmlns:a16="http://schemas.microsoft.com/office/drawing/2014/main" id="{6FC8A720-EE2A-E26A-4861-7551A051E6F9}"/>
                  </a:ext>
                </a:extLst>
              </p:cNvPr>
              <p:cNvPicPr>
                <a:picLocks noChangeAspect="1"/>
              </p:cNvPicPr>
              <p:nvPr/>
            </p:nvPicPr>
            <p:blipFill>
              <a:blip r:embed="rId3"/>
              <a:srcRect t="80390"/>
              <a:stretch>
                <a:fillRect/>
              </a:stretch>
            </p:blipFill>
            <p:spPr>
              <a:xfrm>
                <a:off x="5561423" y="4690057"/>
                <a:ext cx="1069154" cy="1344882"/>
              </a:xfrm>
              <a:prstGeom prst="rect">
                <a:avLst/>
              </a:prstGeom>
            </p:spPr>
          </p:pic>
        </p:grpSp>
        <p:pic>
          <p:nvPicPr>
            <p:cNvPr id="28" name="Picture 27" descr="A black background with white numbers&#10;&#10;AI-generated content may be incorrect.">
              <a:extLst>
                <a:ext uri="{FF2B5EF4-FFF2-40B4-BE49-F238E27FC236}">
                  <a16:creationId xmlns:a16="http://schemas.microsoft.com/office/drawing/2014/main" id="{9F9360EC-955E-74E7-1906-A32039CCB3ED}"/>
                </a:ext>
              </a:extLst>
            </p:cNvPr>
            <p:cNvPicPr>
              <a:picLocks noChangeAspect="1"/>
            </p:cNvPicPr>
            <p:nvPr/>
          </p:nvPicPr>
          <p:blipFill>
            <a:blip r:embed="rId4"/>
            <a:stretch>
              <a:fillRect/>
            </a:stretch>
          </p:blipFill>
          <p:spPr>
            <a:xfrm>
              <a:off x="5091154" y="3702155"/>
              <a:ext cx="1069200" cy="1332000"/>
            </a:xfrm>
            <a:prstGeom prst="rect">
              <a:avLst/>
            </a:prstGeom>
          </p:spPr>
        </p:pic>
      </p:grpSp>
      <p:sp>
        <p:nvSpPr>
          <p:cNvPr id="31" name="Oval 30">
            <a:extLst>
              <a:ext uri="{FF2B5EF4-FFF2-40B4-BE49-F238E27FC236}">
                <a16:creationId xmlns:a16="http://schemas.microsoft.com/office/drawing/2014/main" id="{DE0A6FA0-70D6-9D3F-EA03-D3C120BD58B8}"/>
              </a:ext>
            </a:extLst>
          </p:cNvPr>
          <p:cNvSpPr/>
          <p:nvPr/>
        </p:nvSpPr>
        <p:spPr>
          <a:xfrm rot="21319215">
            <a:off x="7612308" y="3240622"/>
            <a:ext cx="415637" cy="1587297"/>
          </a:xfrm>
          <a:prstGeom prst="ellipse">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6" name="Rectangle 35">
            <a:extLst>
              <a:ext uri="{FF2B5EF4-FFF2-40B4-BE49-F238E27FC236}">
                <a16:creationId xmlns:a16="http://schemas.microsoft.com/office/drawing/2014/main" id="{533C458D-BAFD-5466-400C-9CAE89727B1C}"/>
              </a:ext>
            </a:extLst>
          </p:cNvPr>
          <p:cNvSpPr/>
          <p:nvPr/>
        </p:nvSpPr>
        <p:spPr>
          <a:xfrm>
            <a:off x="5004066" y="2320321"/>
            <a:ext cx="1058480" cy="197248"/>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7" name="Rectangle 36">
            <a:extLst>
              <a:ext uri="{FF2B5EF4-FFF2-40B4-BE49-F238E27FC236}">
                <a16:creationId xmlns:a16="http://schemas.microsoft.com/office/drawing/2014/main" id="{112739F7-8CA4-011C-0071-4E2C5AD0539C}"/>
              </a:ext>
            </a:extLst>
          </p:cNvPr>
          <p:cNvSpPr/>
          <p:nvPr/>
        </p:nvSpPr>
        <p:spPr>
          <a:xfrm>
            <a:off x="5004065" y="4891419"/>
            <a:ext cx="1058480" cy="197248"/>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8" name="TextBox 37">
            <a:extLst>
              <a:ext uri="{FF2B5EF4-FFF2-40B4-BE49-F238E27FC236}">
                <a16:creationId xmlns:a16="http://schemas.microsoft.com/office/drawing/2014/main" id="{C23FB62A-345A-7455-DE90-6A3E8E261A1D}"/>
              </a:ext>
            </a:extLst>
          </p:cNvPr>
          <p:cNvSpPr txBox="1"/>
          <p:nvPr/>
        </p:nvSpPr>
        <p:spPr>
          <a:xfrm>
            <a:off x="6296900" y="6032616"/>
            <a:ext cx="4873088" cy="276999"/>
          </a:xfrm>
          <a:prstGeom prst="rect">
            <a:avLst/>
          </a:prstGeom>
          <a:noFill/>
        </p:spPr>
        <p:txBody>
          <a:bodyPr wrap="square" rtlCol="0">
            <a:spAutoFit/>
          </a:bodyPr>
          <a:lstStyle/>
          <a:p>
            <a:r>
              <a:rPr lang="en-ES" sz="1200" b="1" i="1" dirty="0"/>
              <a:t>UMAP plot  grouped by Cluster and Splitted by Condition</a:t>
            </a:r>
          </a:p>
        </p:txBody>
      </p:sp>
      <p:sp>
        <p:nvSpPr>
          <p:cNvPr id="40" name="TextBox 39">
            <a:extLst>
              <a:ext uri="{FF2B5EF4-FFF2-40B4-BE49-F238E27FC236}">
                <a16:creationId xmlns:a16="http://schemas.microsoft.com/office/drawing/2014/main" id="{425E98AD-AF4C-FAEE-8FF6-B5A9CEF9B3D7}"/>
              </a:ext>
            </a:extLst>
          </p:cNvPr>
          <p:cNvSpPr txBox="1"/>
          <p:nvPr/>
        </p:nvSpPr>
        <p:spPr>
          <a:xfrm>
            <a:off x="2443217" y="755470"/>
            <a:ext cx="7305566" cy="584775"/>
          </a:xfrm>
          <a:prstGeom prst="rect">
            <a:avLst/>
          </a:prstGeom>
          <a:noFill/>
        </p:spPr>
        <p:txBody>
          <a:bodyPr wrap="square" rtlCol="0">
            <a:spAutoFit/>
          </a:bodyPr>
          <a:lstStyle/>
          <a:p>
            <a:pPr algn="ctr"/>
            <a:r>
              <a:rPr lang="es-ES" sz="1600" b="1" dirty="0" err="1"/>
              <a:t>Cluster</a:t>
            </a:r>
            <a:r>
              <a:rPr lang="es-ES" sz="1600" b="1" dirty="0"/>
              <a:t> 1 </a:t>
            </a:r>
            <a:r>
              <a:rPr lang="es-ES" sz="1600" b="1" dirty="0" err="1"/>
              <a:t>is</a:t>
            </a:r>
            <a:r>
              <a:rPr lang="es-ES" sz="1600" b="1" dirty="0"/>
              <a:t> </a:t>
            </a:r>
            <a:r>
              <a:rPr lang="es-ES" sz="1600" b="1" dirty="0" err="1"/>
              <a:t>significantly</a:t>
            </a:r>
            <a:r>
              <a:rPr lang="es-ES" sz="1600" b="1" dirty="0"/>
              <a:t> </a:t>
            </a:r>
            <a:r>
              <a:rPr lang="es-ES" sz="1600" b="1" dirty="0" err="1"/>
              <a:t>overexpressed</a:t>
            </a:r>
            <a:r>
              <a:rPr lang="es-ES" sz="1600" b="1" dirty="0"/>
              <a:t> in </a:t>
            </a:r>
            <a:r>
              <a:rPr lang="es-ES" sz="1600" b="1" dirty="0" err="1"/>
              <a:t>Inflamed</a:t>
            </a:r>
            <a:r>
              <a:rPr lang="es-ES" sz="1600" b="1" dirty="0"/>
              <a:t> </a:t>
            </a:r>
            <a:r>
              <a:rPr lang="es-ES" sz="1600" b="1" dirty="0" err="1"/>
              <a:t>samples</a:t>
            </a:r>
            <a:r>
              <a:rPr lang="es-ES" sz="1600" b="1" dirty="0"/>
              <a:t>, </a:t>
            </a:r>
            <a:r>
              <a:rPr lang="es-ES" sz="1600" b="1" dirty="0" err="1"/>
              <a:t>while</a:t>
            </a:r>
            <a:r>
              <a:rPr lang="es-ES" sz="1600" b="1" dirty="0"/>
              <a:t> </a:t>
            </a:r>
            <a:r>
              <a:rPr lang="es-ES" sz="1600" b="1" dirty="0" err="1"/>
              <a:t>clusters</a:t>
            </a:r>
            <a:r>
              <a:rPr lang="es-ES" sz="1600" b="1" dirty="0"/>
              <a:t> 2 and 5 are </a:t>
            </a:r>
            <a:r>
              <a:rPr lang="es-ES" sz="1600" b="1" dirty="0" err="1"/>
              <a:t>significantly</a:t>
            </a:r>
            <a:r>
              <a:rPr lang="es-ES" sz="1600" b="1" dirty="0"/>
              <a:t> </a:t>
            </a:r>
            <a:r>
              <a:rPr lang="es-ES" sz="1600" b="1" dirty="0" err="1"/>
              <a:t>underexpressed</a:t>
            </a:r>
            <a:endParaRPr lang="en-ES" sz="1600" b="1" dirty="0"/>
          </a:p>
        </p:txBody>
      </p:sp>
    </p:spTree>
    <p:extLst>
      <p:ext uri="{BB962C8B-B14F-4D97-AF65-F5344CB8AC3E}">
        <p14:creationId xmlns:p14="http://schemas.microsoft.com/office/powerpoint/2010/main" val="321027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1B22F-F45D-8B1F-0977-816C6E724A6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8FB8292-2C1C-B2CE-5332-70A975423330}"/>
              </a:ext>
            </a:extLst>
          </p:cNvPr>
          <p:cNvSpPr>
            <a:spLocks noGrp="1"/>
          </p:cNvSpPr>
          <p:nvPr>
            <p:ph type="title"/>
          </p:nvPr>
        </p:nvSpPr>
        <p:spPr>
          <a:xfrm>
            <a:off x="838200" y="-200761"/>
            <a:ext cx="10515600" cy="1325563"/>
          </a:xfrm>
        </p:spPr>
        <p:txBody>
          <a:bodyPr>
            <a:normAutofit/>
          </a:bodyPr>
          <a:lstStyle/>
          <a:p>
            <a:pPr algn="ctr"/>
            <a:r>
              <a:rPr lang="en-ES" sz="2800" b="1" dirty="0"/>
              <a:t>Clustering, Pericytes Subtypes and DCATS</a:t>
            </a:r>
          </a:p>
        </p:txBody>
      </p:sp>
      <p:sp>
        <p:nvSpPr>
          <p:cNvPr id="10" name="TextBox 9">
            <a:extLst>
              <a:ext uri="{FF2B5EF4-FFF2-40B4-BE49-F238E27FC236}">
                <a16:creationId xmlns:a16="http://schemas.microsoft.com/office/drawing/2014/main" id="{7F56A8D9-1237-A9E4-E16C-7CDBB7785416}"/>
              </a:ext>
            </a:extLst>
          </p:cNvPr>
          <p:cNvSpPr txBox="1"/>
          <p:nvPr/>
        </p:nvSpPr>
        <p:spPr>
          <a:xfrm>
            <a:off x="571500" y="2288598"/>
            <a:ext cx="4187536" cy="923330"/>
          </a:xfrm>
          <a:prstGeom prst="rect">
            <a:avLst/>
          </a:prstGeom>
          <a:noFill/>
        </p:spPr>
        <p:txBody>
          <a:bodyPr wrap="square" rtlCol="0">
            <a:spAutoFit/>
          </a:bodyPr>
          <a:lstStyle/>
          <a:p>
            <a:pPr marL="285750" indent="-285750">
              <a:buFont typeface="Arial" panose="020B0604020202020204" pitchFamily="34" charset="0"/>
              <a:buChar char="•"/>
            </a:pPr>
            <a:r>
              <a:rPr lang="en-ES" dirty="0"/>
              <a:t>To confirm that a cluster is significantly over/under expressed across conditions, we use </a:t>
            </a:r>
            <a:r>
              <a:rPr lang="en-ES" b="1" dirty="0"/>
              <a:t>DCATS</a:t>
            </a:r>
          </a:p>
        </p:txBody>
      </p:sp>
      <p:sp>
        <p:nvSpPr>
          <p:cNvPr id="11" name="TextBox 10">
            <a:extLst>
              <a:ext uri="{FF2B5EF4-FFF2-40B4-BE49-F238E27FC236}">
                <a16:creationId xmlns:a16="http://schemas.microsoft.com/office/drawing/2014/main" id="{3DB436A4-ACE8-732B-3152-4F1A87456845}"/>
              </a:ext>
            </a:extLst>
          </p:cNvPr>
          <p:cNvSpPr txBox="1"/>
          <p:nvPr/>
        </p:nvSpPr>
        <p:spPr>
          <a:xfrm>
            <a:off x="571500" y="4034271"/>
            <a:ext cx="4187536" cy="1200329"/>
          </a:xfrm>
          <a:prstGeom prst="rect">
            <a:avLst/>
          </a:prstGeom>
          <a:noFill/>
        </p:spPr>
        <p:txBody>
          <a:bodyPr wrap="square" rtlCol="0">
            <a:spAutoFit/>
          </a:bodyPr>
          <a:lstStyle/>
          <a:p>
            <a:pPr marL="285750" indent="-285750">
              <a:buFont typeface="Arial" panose="020B0604020202020204" pitchFamily="34" charset="0"/>
              <a:buChar char="•"/>
            </a:pPr>
            <a:r>
              <a:rPr lang="en-ES" dirty="0"/>
              <a:t>DCATS takes into account the total number of cells per condition, total number of cell per cluster… And provides a pvalue/fdr per cluster.  </a:t>
            </a:r>
          </a:p>
        </p:txBody>
      </p:sp>
      <p:pic>
        <p:nvPicPr>
          <p:cNvPr id="18" name="Picture 17" descr="A map of the world&#10;&#10;AI-generated content may be incorrect.">
            <a:extLst>
              <a:ext uri="{FF2B5EF4-FFF2-40B4-BE49-F238E27FC236}">
                <a16:creationId xmlns:a16="http://schemas.microsoft.com/office/drawing/2014/main" id="{6BA6AF38-57A8-3A6C-71F9-7DF3851917C2}"/>
              </a:ext>
            </a:extLst>
          </p:cNvPr>
          <p:cNvPicPr>
            <a:picLocks noChangeAspect="1"/>
          </p:cNvPicPr>
          <p:nvPr/>
        </p:nvPicPr>
        <p:blipFill>
          <a:blip r:embed="rId2"/>
          <a:srcRect r="50522"/>
          <a:stretch>
            <a:fillRect/>
          </a:stretch>
        </p:blipFill>
        <p:spPr>
          <a:xfrm>
            <a:off x="6296900" y="1662815"/>
            <a:ext cx="2502701" cy="4215203"/>
          </a:xfrm>
          <a:prstGeom prst="rect">
            <a:avLst/>
          </a:prstGeom>
        </p:spPr>
      </p:pic>
      <p:pic>
        <p:nvPicPr>
          <p:cNvPr id="19" name="Picture 18" descr="A map of the world&#10;&#10;AI-generated content may be incorrect.">
            <a:extLst>
              <a:ext uri="{FF2B5EF4-FFF2-40B4-BE49-F238E27FC236}">
                <a16:creationId xmlns:a16="http://schemas.microsoft.com/office/drawing/2014/main" id="{AA9FBEEC-9C15-D1FC-4473-4A89BC56E240}"/>
              </a:ext>
            </a:extLst>
          </p:cNvPr>
          <p:cNvPicPr>
            <a:picLocks noChangeAspect="1"/>
          </p:cNvPicPr>
          <p:nvPr/>
        </p:nvPicPr>
        <p:blipFill>
          <a:blip r:embed="rId2"/>
          <a:srcRect l="50522"/>
          <a:stretch>
            <a:fillRect/>
          </a:stretch>
        </p:blipFill>
        <p:spPr>
          <a:xfrm>
            <a:off x="8851099" y="1662816"/>
            <a:ext cx="2502701" cy="4215203"/>
          </a:xfrm>
          <a:prstGeom prst="rect">
            <a:avLst/>
          </a:prstGeom>
        </p:spPr>
      </p:pic>
      <p:grpSp>
        <p:nvGrpSpPr>
          <p:cNvPr id="29" name="Group 28">
            <a:extLst>
              <a:ext uri="{FF2B5EF4-FFF2-40B4-BE49-F238E27FC236}">
                <a16:creationId xmlns:a16="http://schemas.microsoft.com/office/drawing/2014/main" id="{AD8A69D0-94D8-5F97-5F1B-297544F51FBD}"/>
              </a:ext>
            </a:extLst>
          </p:cNvPr>
          <p:cNvGrpSpPr/>
          <p:nvPr/>
        </p:nvGrpSpPr>
        <p:grpSpPr>
          <a:xfrm>
            <a:off x="4993390" y="1820444"/>
            <a:ext cx="1069200" cy="3899945"/>
            <a:chOff x="5091154" y="2385481"/>
            <a:chExt cx="1069200" cy="3899945"/>
          </a:xfrm>
        </p:grpSpPr>
        <p:grpSp>
          <p:nvGrpSpPr>
            <p:cNvPr id="26" name="Group 25">
              <a:extLst>
                <a:ext uri="{FF2B5EF4-FFF2-40B4-BE49-F238E27FC236}">
                  <a16:creationId xmlns:a16="http://schemas.microsoft.com/office/drawing/2014/main" id="{1FCB7D12-E057-4B93-5560-48C523AD3C3E}"/>
                </a:ext>
              </a:extLst>
            </p:cNvPr>
            <p:cNvGrpSpPr/>
            <p:nvPr/>
          </p:nvGrpSpPr>
          <p:grpSpPr>
            <a:xfrm>
              <a:off x="5091155" y="2385481"/>
              <a:ext cx="1069154" cy="3899945"/>
              <a:chOff x="5561423" y="2134994"/>
              <a:chExt cx="1069154" cy="3899945"/>
            </a:xfrm>
          </p:grpSpPr>
          <p:pic>
            <p:nvPicPr>
              <p:cNvPr id="15" name="Picture 14" descr="A black background with white text&#10;&#10;AI-generated content may be incorrect.">
                <a:extLst>
                  <a:ext uri="{FF2B5EF4-FFF2-40B4-BE49-F238E27FC236}">
                    <a16:creationId xmlns:a16="http://schemas.microsoft.com/office/drawing/2014/main" id="{CCD71F72-5FD3-7254-0721-FA9B87B6644A}"/>
                  </a:ext>
                </a:extLst>
              </p:cNvPr>
              <p:cNvPicPr>
                <a:picLocks noChangeAspect="1"/>
              </p:cNvPicPr>
              <p:nvPr/>
            </p:nvPicPr>
            <p:blipFill>
              <a:blip r:embed="rId3"/>
              <a:srcRect b="80671"/>
              <a:stretch>
                <a:fillRect/>
              </a:stretch>
            </p:blipFill>
            <p:spPr>
              <a:xfrm>
                <a:off x="5561423" y="2134994"/>
                <a:ext cx="1069154" cy="1325563"/>
              </a:xfrm>
              <a:prstGeom prst="rect">
                <a:avLst/>
              </a:prstGeom>
            </p:spPr>
          </p:pic>
          <p:pic>
            <p:nvPicPr>
              <p:cNvPr id="17" name="Picture 16" descr="A black background with white text&#10;&#10;AI-generated content may be incorrect.">
                <a:extLst>
                  <a:ext uri="{FF2B5EF4-FFF2-40B4-BE49-F238E27FC236}">
                    <a16:creationId xmlns:a16="http://schemas.microsoft.com/office/drawing/2014/main" id="{471CDDFA-B5AC-2E1B-6B68-2CD454620896}"/>
                  </a:ext>
                </a:extLst>
              </p:cNvPr>
              <p:cNvPicPr>
                <a:picLocks noChangeAspect="1"/>
              </p:cNvPicPr>
              <p:nvPr/>
            </p:nvPicPr>
            <p:blipFill>
              <a:blip r:embed="rId3"/>
              <a:srcRect t="80390"/>
              <a:stretch>
                <a:fillRect/>
              </a:stretch>
            </p:blipFill>
            <p:spPr>
              <a:xfrm>
                <a:off x="5561423" y="4690057"/>
                <a:ext cx="1069154" cy="1344882"/>
              </a:xfrm>
              <a:prstGeom prst="rect">
                <a:avLst/>
              </a:prstGeom>
            </p:spPr>
          </p:pic>
        </p:grpSp>
        <p:pic>
          <p:nvPicPr>
            <p:cNvPr id="28" name="Picture 27" descr="A black background with white numbers&#10;&#10;AI-generated content may be incorrect.">
              <a:extLst>
                <a:ext uri="{FF2B5EF4-FFF2-40B4-BE49-F238E27FC236}">
                  <a16:creationId xmlns:a16="http://schemas.microsoft.com/office/drawing/2014/main" id="{DC692463-1830-DE1D-ECB5-7805FD00E595}"/>
                </a:ext>
              </a:extLst>
            </p:cNvPr>
            <p:cNvPicPr>
              <a:picLocks noChangeAspect="1"/>
            </p:cNvPicPr>
            <p:nvPr/>
          </p:nvPicPr>
          <p:blipFill>
            <a:blip r:embed="rId4"/>
            <a:stretch>
              <a:fillRect/>
            </a:stretch>
          </p:blipFill>
          <p:spPr>
            <a:xfrm>
              <a:off x="5091154" y="3702155"/>
              <a:ext cx="1069200" cy="1332000"/>
            </a:xfrm>
            <a:prstGeom prst="rect">
              <a:avLst/>
            </a:prstGeom>
          </p:spPr>
        </p:pic>
      </p:grpSp>
      <p:sp>
        <p:nvSpPr>
          <p:cNvPr id="31" name="Oval 30">
            <a:extLst>
              <a:ext uri="{FF2B5EF4-FFF2-40B4-BE49-F238E27FC236}">
                <a16:creationId xmlns:a16="http://schemas.microsoft.com/office/drawing/2014/main" id="{B667BEBB-C176-A654-D230-305D7F2E55D9}"/>
              </a:ext>
            </a:extLst>
          </p:cNvPr>
          <p:cNvSpPr/>
          <p:nvPr/>
        </p:nvSpPr>
        <p:spPr>
          <a:xfrm rot="21319215">
            <a:off x="7612308" y="3240622"/>
            <a:ext cx="415637" cy="1587297"/>
          </a:xfrm>
          <a:prstGeom prst="ellipse">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2" name="Oval 31">
            <a:extLst>
              <a:ext uri="{FF2B5EF4-FFF2-40B4-BE49-F238E27FC236}">
                <a16:creationId xmlns:a16="http://schemas.microsoft.com/office/drawing/2014/main" id="{077BC990-CEC8-B6D5-CFF2-0B99FBAE179A}"/>
              </a:ext>
            </a:extLst>
          </p:cNvPr>
          <p:cNvSpPr/>
          <p:nvPr/>
        </p:nvSpPr>
        <p:spPr>
          <a:xfrm rot="21319215">
            <a:off x="10143666" y="2867512"/>
            <a:ext cx="415637" cy="1587297"/>
          </a:xfrm>
          <a:prstGeom prst="ellipse">
            <a:avLst/>
          </a:prstGeom>
          <a:noFill/>
          <a:ln w="31750">
            <a:solidFill>
              <a:schemeClr val="bg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4" name="Rectangle 33">
            <a:extLst>
              <a:ext uri="{FF2B5EF4-FFF2-40B4-BE49-F238E27FC236}">
                <a16:creationId xmlns:a16="http://schemas.microsoft.com/office/drawing/2014/main" id="{789118EA-1CD4-663C-8B93-CE5C804F5F71}"/>
              </a:ext>
            </a:extLst>
          </p:cNvPr>
          <p:cNvSpPr/>
          <p:nvPr/>
        </p:nvSpPr>
        <p:spPr>
          <a:xfrm>
            <a:off x="5004021" y="2481646"/>
            <a:ext cx="1058480" cy="197248"/>
          </a:xfrm>
          <a:prstGeom prst="rect">
            <a:avLst/>
          </a:prstGeom>
          <a:noFill/>
          <a:ln w="31750">
            <a:solidFill>
              <a:schemeClr val="bg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Rectangle 1">
            <a:extLst>
              <a:ext uri="{FF2B5EF4-FFF2-40B4-BE49-F238E27FC236}">
                <a16:creationId xmlns:a16="http://schemas.microsoft.com/office/drawing/2014/main" id="{EF819271-DD3D-38D5-9275-435939B372BD}"/>
              </a:ext>
            </a:extLst>
          </p:cNvPr>
          <p:cNvSpPr/>
          <p:nvPr/>
        </p:nvSpPr>
        <p:spPr>
          <a:xfrm>
            <a:off x="4967641" y="5059699"/>
            <a:ext cx="1058480" cy="197248"/>
          </a:xfrm>
          <a:prstGeom prst="rect">
            <a:avLst/>
          </a:prstGeom>
          <a:noFill/>
          <a:ln w="31750">
            <a:solidFill>
              <a:schemeClr val="bg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TextBox 2">
            <a:extLst>
              <a:ext uri="{FF2B5EF4-FFF2-40B4-BE49-F238E27FC236}">
                <a16:creationId xmlns:a16="http://schemas.microsoft.com/office/drawing/2014/main" id="{B7873E63-651A-2A37-FF8C-82FFB09904D3}"/>
              </a:ext>
            </a:extLst>
          </p:cNvPr>
          <p:cNvSpPr txBox="1"/>
          <p:nvPr/>
        </p:nvSpPr>
        <p:spPr>
          <a:xfrm>
            <a:off x="6214458" y="6032616"/>
            <a:ext cx="4873088" cy="276999"/>
          </a:xfrm>
          <a:prstGeom prst="rect">
            <a:avLst/>
          </a:prstGeom>
          <a:noFill/>
        </p:spPr>
        <p:txBody>
          <a:bodyPr wrap="square" rtlCol="0">
            <a:spAutoFit/>
          </a:bodyPr>
          <a:lstStyle/>
          <a:p>
            <a:r>
              <a:rPr lang="en-ES" sz="1200" b="1" i="1" dirty="0"/>
              <a:t>UMAP plot  grouped by Cluster and Splitted by Condition</a:t>
            </a:r>
          </a:p>
        </p:txBody>
      </p:sp>
      <p:sp>
        <p:nvSpPr>
          <p:cNvPr id="5" name="TextBox 4">
            <a:extLst>
              <a:ext uri="{FF2B5EF4-FFF2-40B4-BE49-F238E27FC236}">
                <a16:creationId xmlns:a16="http://schemas.microsoft.com/office/drawing/2014/main" id="{6252401F-0985-4494-B9B2-5677F0EA7E66}"/>
              </a:ext>
            </a:extLst>
          </p:cNvPr>
          <p:cNvSpPr txBox="1"/>
          <p:nvPr/>
        </p:nvSpPr>
        <p:spPr>
          <a:xfrm>
            <a:off x="2443217" y="755470"/>
            <a:ext cx="7305566" cy="584775"/>
          </a:xfrm>
          <a:prstGeom prst="rect">
            <a:avLst/>
          </a:prstGeom>
          <a:noFill/>
        </p:spPr>
        <p:txBody>
          <a:bodyPr wrap="square" rtlCol="0">
            <a:spAutoFit/>
          </a:bodyPr>
          <a:lstStyle/>
          <a:p>
            <a:pPr algn="ctr"/>
            <a:r>
              <a:rPr lang="es-ES" sz="1600" b="1" dirty="0" err="1"/>
              <a:t>Cluster</a:t>
            </a:r>
            <a:r>
              <a:rPr lang="es-ES" sz="1600" b="1" dirty="0"/>
              <a:t> 1 </a:t>
            </a:r>
            <a:r>
              <a:rPr lang="es-ES" sz="1600" b="1" dirty="0" err="1"/>
              <a:t>is</a:t>
            </a:r>
            <a:r>
              <a:rPr lang="es-ES" sz="1600" b="1" dirty="0"/>
              <a:t> </a:t>
            </a:r>
            <a:r>
              <a:rPr lang="es-ES" sz="1600" b="1" dirty="0" err="1"/>
              <a:t>significantly</a:t>
            </a:r>
            <a:r>
              <a:rPr lang="es-ES" sz="1600" b="1" dirty="0"/>
              <a:t> </a:t>
            </a:r>
            <a:r>
              <a:rPr lang="es-ES" sz="1600" b="1" dirty="0" err="1"/>
              <a:t>overexpressed</a:t>
            </a:r>
            <a:r>
              <a:rPr lang="es-ES" sz="1600" b="1" dirty="0"/>
              <a:t> in </a:t>
            </a:r>
            <a:r>
              <a:rPr lang="es-ES" sz="1600" b="1" dirty="0" err="1"/>
              <a:t>Inflamed</a:t>
            </a:r>
            <a:r>
              <a:rPr lang="es-ES" sz="1600" b="1" dirty="0"/>
              <a:t> </a:t>
            </a:r>
            <a:r>
              <a:rPr lang="es-ES" sz="1600" b="1" dirty="0" err="1"/>
              <a:t>samples</a:t>
            </a:r>
            <a:r>
              <a:rPr lang="es-ES" sz="1600" b="1" dirty="0"/>
              <a:t>, </a:t>
            </a:r>
            <a:r>
              <a:rPr lang="es-ES" sz="1600" b="1" dirty="0" err="1"/>
              <a:t>while</a:t>
            </a:r>
            <a:r>
              <a:rPr lang="es-ES" sz="1600" b="1" dirty="0"/>
              <a:t> </a:t>
            </a:r>
            <a:r>
              <a:rPr lang="es-ES" sz="1600" b="1" dirty="0" err="1"/>
              <a:t>clusters</a:t>
            </a:r>
            <a:r>
              <a:rPr lang="es-ES" sz="1600" b="1" dirty="0"/>
              <a:t> 2 and 5 are </a:t>
            </a:r>
            <a:r>
              <a:rPr lang="es-ES" sz="1600" b="1" dirty="0" err="1"/>
              <a:t>significantly</a:t>
            </a:r>
            <a:r>
              <a:rPr lang="es-ES" sz="1600" b="1" dirty="0"/>
              <a:t> </a:t>
            </a:r>
            <a:r>
              <a:rPr lang="es-ES" sz="1600" b="1" dirty="0" err="1"/>
              <a:t>underexpressed</a:t>
            </a:r>
            <a:endParaRPr lang="en-ES" sz="1600" b="1" dirty="0"/>
          </a:p>
        </p:txBody>
      </p:sp>
    </p:spTree>
    <p:extLst>
      <p:ext uri="{BB962C8B-B14F-4D97-AF65-F5344CB8AC3E}">
        <p14:creationId xmlns:p14="http://schemas.microsoft.com/office/powerpoint/2010/main" val="782570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8B50-4D30-20E8-445E-1C816B04E8DB}"/>
              </a:ext>
            </a:extLst>
          </p:cNvPr>
          <p:cNvSpPr>
            <a:spLocks noGrp="1"/>
          </p:cNvSpPr>
          <p:nvPr>
            <p:ph type="title"/>
          </p:nvPr>
        </p:nvSpPr>
        <p:spPr>
          <a:xfrm>
            <a:off x="838200" y="91856"/>
            <a:ext cx="10515600" cy="1325563"/>
          </a:xfrm>
        </p:spPr>
        <p:txBody>
          <a:bodyPr>
            <a:normAutofit/>
          </a:bodyPr>
          <a:lstStyle/>
          <a:p>
            <a:pPr algn="ctr"/>
            <a:r>
              <a:rPr lang="en-ES" sz="2800" b="1" dirty="0"/>
              <a:t>Why use Single Cell</a:t>
            </a:r>
          </a:p>
        </p:txBody>
      </p:sp>
      <p:graphicFrame>
        <p:nvGraphicFramePr>
          <p:cNvPr id="5" name="Table 4">
            <a:extLst>
              <a:ext uri="{FF2B5EF4-FFF2-40B4-BE49-F238E27FC236}">
                <a16:creationId xmlns:a16="http://schemas.microsoft.com/office/drawing/2014/main" id="{85CD7385-146C-1729-0939-53ACBEF9D667}"/>
              </a:ext>
            </a:extLst>
          </p:cNvPr>
          <p:cNvGraphicFramePr>
            <a:graphicFrameLocks noGrp="1"/>
          </p:cNvGraphicFramePr>
          <p:nvPr>
            <p:extLst>
              <p:ext uri="{D42A27DB-BD31-4B8C-83A1-F6EECF244321}">
                <p14:modId xmlns:p14="http://schemas.microsoft.com/office/powerpoint/2010/main" val="672331866"/>
              </p:ext>
            </p:extLst>
          </p:nvPr>
        </p:nvGraphicFramePr>
        <p:xfrm>
          <a:off x="2618828" y="1575074"/>
          <a:ext cx="6954344" cy="4037451"/>
        </p:xfrm>
        <a:graphic>
          <a:graphicData uri="http://schemas.openxmlformats.org/drawingml/2006/table">
            <a:tbl>
              <a:tblPr firstRow="1" bandRow="1">
                <a:tableStyleId>{073A0DAA-6AF3-43AB-8588-CEC1D06C72B9}</a:tableStyleId>
              </a:tblPr>
              <a:tblGrid>
                <a:gridCol w="3477172">
                  <a:extLst>
                    <a:ext uri="{9D8B030D-6E8A-4147-A177-3AD203B41FA5}">
                      <a16:colId xmlns:a16="http://schemas.microsoft.com/office/drawing/2014/main" val="1110506009"/>
                    </a:ext>
                  </a:extLst>
                </a:gridCol>
                <a:gridCol w="3477172">
                  <a:extLst>
                    <a:ext uri="{9D8B030D-6E8A-4147-A177-3AD203B41FA5}">
                      <a16:colId xmlns:a16="http://schemas.microsoft.com/office/drawing/2014/main" val="107751820"/>
                    </a:ext>
                  </a:extLst>
                </a:gridCol>
              </a:tblGrid>
              <a:tr h="682258">
                <a:tc>
                  <a:txBody>
                    <a:bodyPr/>
                    <a:lstStyle/>
                    <a:p>
                      <a:pPr algn="ctr"/>
                      <a:r>
                        <a:rPr lang="en-ES" dirty="0"/>
                        <a:t>Single-Cell RNA seq</a:t>
                      </a:r>
                    </a:p>
                  </a:txBody>
                  <a:tcPr/>
                </a:tc>
                <a:tc>
                  <a:txBody>
                    <a:bodyPr/>
                    <a:lstStyle/>
                    <a:p>
                      <a:pPr algn="ctr"/>
                      <a:r>
                        <a:rPr lang="en-ES" dirty="0"/>
                        <a:t>Bulk RNA seq</a:t>
                      </a:r>
                    </a:p>
                  </a:txBody>
                  <a:tcPr/>
                </a:tc>
                <a:extLst>
                  <a:ext uri="{0D108BD9-81ED-4DB2-BD59-A6C34878D82A}">
                    <a16:rowId xmlns:a16="http://schemas.microsoft.com/office/drawing/2014/main" val="1698492018"/>
                  </a:ext>
                </a:extLst>
              </a:tr>
              <a:tr h="1000001">
                <a:tc>
                  <a:txBody>
                    <a:bodyPr/>
                    <a:lstStyle/>
                    <a:p>
                      <a:pPr algn="ctr"/>
                      <a:r>
                        <a:rPr lang="en-ES" dirty="0"/>
                        <a:t>Allows to </a:t>
                      </a:r>
                      <a:r>
                        <a:rPr lang="en-ES" b="1" dirty="0">
                          <a:solidFill>
                            <a:schemeClr val="accent3"/>
                          </a:solidFill>
                        </a:rPr>
                        <a:t>isolate pericytes</a:t>
                      </a:r>
                      <a:r>
                        <a:rPr lang="en-ES" b="1" dirty="0"/>
                        <a:t> </a:t>
                      </a:r>
                      <a:r>
                        <a:rPr lang="en-ES" dirty="0"/>
                        <a:t>and get their gene expression footprint</a:t>
                      </a:r>
                    </a:p>
                  </a:txBody>
                  <a:tcPr/>
                </a:tc>
                <a:tc>
                  <a:txBody>
                    <a:bodyPr/>
                    <a:lstStyle/>
                    <a:p>
                      <a:pPr algn="ctr"/>
                      <a:r>
                        <a:rPr lang="en-ES" dirty="0"/>
                        <a:t>Pericytes gene expression footprint would get diluted</a:t>
                      </a:r>
                    </a:p>
                  </a:txBody>
                  <a:tcPr/>
                </a:tc>
                <a:extLst>
                  <a:ext uri="{0D108BD9-81ED-4DB2-BD59-A6C34878D82A}">
                    <a16:rowId xmlns:a16="http://schemas.microsoft.com/office/drawing/2014/main" val="2515043185"/>
                  </a:ext>
                </a:extLst>
              </a:tr>
              <a:tr h="11775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ES" dirty="0"/>
                        <a:t>Possible to </a:t>
                      </a:r>
                      <a:r>
                        <a:rPr lang="en-ES" b="1" dirty="0">
                          <a:solidFill>
                            <a:schemeClr val="accent3"/>
                          </a:solidFill>
                        </a:rPr>
                        <a:t>distinguish</a:t>
                      </a:r>
                      <a:r>
                        <a:rPr lang="en-ES" dirty="0"/>
                        <a:t> different </a:t>
                      </a:r>
                      <a:r>
                        <a:rPr lang="en-ES" b="1" dirty="0">
                          <a:solidFill>
                            <a:schemeClr val="accent3"/>
                          </a:solidFill>
                        </a:rPr>
                        <a:t>pericytes cell states </a:t>
                      </a:r>
                    </a:p>
                    <a:p>
                      <a:pPr algn="ctr"/>
                      <a:endParaRPr lang="en-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ES" dirty="0"/>
                        <a:t>Not possible to distinguish different cell types or cell states</a:t>
                      </a:r>
                    </a:p>
                    <a:p>
                      <a:pPr algn="ctr"/>
                      <a:endParaRPr lang="en-ES" dirty="0"/>
                    </a:p>
                  </a:txBody>
                  <a:tcPr/>
                </a:tc>
                <a:extLst>
                  <a:ext uri="{0D108BD9-81ED-4DB2-BD59-A6C34878D82A}">
                    <a16:rowId xmlns:a16="http://schemas.microsoft.com/office/drawing/2014/main" val="2657377525"/>
                  </a:ext>
                </a:extLst>
              </a:tr>
              <a:tr h="11775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ES" dirty="0"/>
                        <a:t>Allows </a:t>
                      </a:r>
                      <a:r>
                        <a:rPr lang="en-ES" b="1" dirty="0">
                          <a:solidFill>
                            <a:schemeClr val="accent3"/>
                          </a:solidFill>
                        </a:rPr>
                        <a:t>Cell-to-Cell Communication </a:t>
                      </a:r>
                      <a:r>
                        <a:rPr lang="en-ES" dirty="0"/>
                        <a:t>Analysis</a:t>
                      </a:r>
                    </a:p>
                    <a:p>
                      <a:pPr algn="ctr"/>
                      <a:endParaRPr lang="en-E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ES" dirty="0"/>
                        <a:t>Not possible to perform Cell-to-Cell Communication Analysis</a:t>
                      </a:r>
                    </a:p>
                    <a:p>
                      <a:pPr algn="ctr"/>
                      <a:endParaRPr lang="en-ES" dirty="0"/>
                    </a:p>
                  </a:txBody>
                  <a:tcPr/>
                </a:tc>
                <a:extLst>
                  <a:ext uri="{0D108BD9-81ED-4DB2-BD59-A6C34878D82A}">
                    <a16:rowId xmlns:a16="http://schemas.microsoft.com/office/drawing/2014/main" val="2637384236"/>
                  </a:ext>
                </a:extLst>
              </a:tr>
            </a:tbl>
          </a:graphicData>
        </a:graphic>
      </p:graphicFrame>
    </p:spTree>
    <p:extLst>
      <p:ext uri="{BB962C8B-B14F-4D97-AF65-F5344CB8AC3E}">
        <p14:creationId xmlns:p14="http://schemas.microsoft.com/office/powerpoint/2010/main" val="327753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A54AC-3D15-2578-331A-2232521F89D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A4613A09-E5C1-CC06-A741-1FB329E8AC55}"/>
              </a:ext>
            </a:extLst>
          </p:cNvPr>
          <p:cNvSpPr>
            <a:spLocks noGrp="1"/>
          </p:cNvSpPr>
          <p:nvPr>
            <p:ph type="title"/>
          </p:nvPr>
        </p:nvSpPr>
        <p:spPr>
          <a:xfrm>
            <a:off x="838200" y="-200761"/>
            <a:ext cx="10515600" cy="1325563"/>
          </a:xfrm>
        </p:spPr>
        <p:txBody>
          <a:bodyPr>
            <a:normAutofit/>
          </a:bodyPr>
          <a:lstStyle/>
          <a:p>
            <a:pPr algn="ctr"/>
            <a:r>
              <a:rPr lang="en-ES" sz="2800" b="1" dirty="0"/>
              <a:t>Clustering, Pericytes Subtypes and DCATS</a:t>
            </a:r>
          </a:p>
        </p:txBody>
      </p:sp>
      <p:sp>
        <p:nvSpPr>
          <p:cNvPr id="10" name="TextBox 9">
            <a:extLst>
              <a:ext uri="{FF2B5EF4-FFF2-40B4-BE49-F238E27FC236}">
                <a16:creationId xmlns:a16="http://schemas.microsoft.com/office/drawing/2014/main" id="{7505214A-4C34-5133-637A-43180BD7EA6B}"/>
              </a:ext>
            </a:extLst>
          </p:cNvPr>
          <p:cNvSpPr txBox="1"/>
          <p:nvPr/>
        </p:nvSpPr>
        <p:spPr>
          <a:xfrm>
            <a:off x="571500" y="2117871"/>
            <a:ext cx="4187536" cy="923330"/>
          </a:xfrm>
          <a:prstGeom prst="rect">
            <a:avLst/>
          </a:prstGeom>
          <a:noFill/>
        </p:spPr>
        <p:txBody>
          <a:bodyPr wrap="square" rtlCol="0">
            <a:spAutoFit/>
          </a:bodyPr>
          <a:lstStyle/>
          <a:p>
            <a:pPr marL="285750" indent="-285750">
              <a:buFont typeface="Arial" panose="020B0604020202020204" pitchFamily="34" charset="0"/>
              <a:buChar char="•"/>
            </a:pPr>
            <a:r>
              <a:rPr lang="en-ES" dirty="0"/>
              <a:t>To confirm that a cluster is significantly over/under expressed across conditions, we use </a:t>
            </a:r>
            <a:r>
              <a:rPr lang="en-ES" b="1" dirty="0"/>
              <a:t>DCATS</a:t>
            </a:r>
          </a:p>
        </p:txBody>
      </p:sp>
      <p:sp>
        <p:nvSpPr>
          <p:cNvPr id="11" name="TextBox 10">
            <a:extLst>
              <a:ext uri="{FF2B5EF4-FFF2-40B4-BE49-F238E27FC236}">
                <a16:creationId xmlns:a16="http://schemas.microsoft.com/office/drawing/2014/main" id="{B3203745-BCE3-A92B-E4A6-2A7AD2FD8034}"/>
              </a:ext>
            </a:extLst>
          </p:cNvPr>
          <p:cNvSpPr txBox="1"/>
          <p:nvPr/>
        </p:nvSpPr>
        <p:spPr>
          <a:xfrm>
            <a:off x="571500" y="3485036"/>
            <a:ext cx="4187536" cy="1200329"/>
          </a:xfrm>
          <a:prstGeom prst="rect">
            <a:avLst/>
          </a:prstGeom>
          <a:noFill/>
        </p:spPr>
        <p:txBody>
          <a:bodyPr wrap="square" rtlCol="0">
            <a:spAutoFit/>
          </a:bodyPr>
          <a:lstStyle/>
          <a:p>
            <a:pPr marL="285750" indent="-285750">
              <a:buFont typeface="Arial" panose="020B0604020202020204" pitchFamily="34" charset="0"/>
              <a:buChar char="•"/>
            </a:pPr>
            <a:r>
              <a:rPr lang="en-ES" dirty="0"/>
              <a:t>DCATS takes into account the total number of cells per condition, total number of cell per cluster… And provides a pvalue/fdr per cluster.  </a:t>
            </a:r>
          </a:p>
        </p:txBody>
      </p:sp>
      <p:pic>
        <p:nvPicPr>
          <p:cNvPr id="18" name="Picture 17" descr="A map of the world&#10;&#10;AI-generated content may be incorrect.">
            <a:extLst>
              <a:ext uri="{FF2B5EF4-FFF2-40B4-BE49-F238E27FC236}">
                <a16:creationId xmlns:a16="http://schemas.microsoft.com/office/drawing/2014/main" id="{31938B54-D2D3-18A0-D5B1-CA7ECE983BD7}"/>
              </a:ext>
            </a:extLst>
          </p:cNvPr>
          <p:cNvPicPr>
            <a:picLocks noChangeAspect="1"/>
          </p:cNvPicPr>
          <p:nvPr/>
        </p:nvPicPr>
        <p:blipFill>
          <a:blip r:embed="rId2"/>
          <a:srcRect r="50522"/>
          <a:stretch>
            <a:fillRect/>
          </a:stretch>
        </p:blipFill>
        <p:spPr>
          <a:xfrm>
            <a:off x="6296900" y="1662815"/>
            <a:ext cx="2502701" cy="4215203"/>
          </a:xfrm>
          <a:prstGeom prst="rect">
            <a:avLst/>
          </a:prstGeom>
        </p:spPr>
      </p:pic>
      <p:pic>
        <p:nvPicPr>
          <p:cNvPr id="19" name="Picture 18" descr="A map of the world&#10;&#10;AI-generated content may be incorrect.">
            <a:extLst>
              <a:ext uri="{FF2B5EF4-FFF2-40B4-BE49-F238E27FC236}">
                <a16:creationId xmlns:a16="http://schemas.microsoft.com/office/drawing/2014/main" id="{5302688B-342A-5A6C-E560-AAAC5D34814F}"/>
              </a:ext>
            </a:extLst>
          </p:cNvPr>
          <p:cNvPicPr>
            <a:picLocks noChangeAspect="1"/>
          </p:cNvPicPr>
          <p:nvPr/>
        </p:nvPicPr>
        <p:blipFill>
          <a:blip r:embed="rId2"/>
          <a:srcRect l="50522"/>
          <a:stretch>
            <a:fillRect/>
          </a:stretch>
        </p:blipFill>
        <p:spPr>
          <a:xfrm>
            <a:off x="8851099" y="1662816"/>
            <a:ext cx="2502701" cy="4215203"/>
          </a:xfrm>
          <a:prstGeom prst="rect">
            <a:avLst/>
          </a:prstGeom>
        </p:spPr>
      </p:pic>
      <p:grpSp>
        <p:nvGrpSpPr>
          <p:cNvPr id="29" name="Group 28">
            <a:extLst>
              <a:ext uri="{FF2B5EF4-FFF2-40B4-BE49-F238E27FC236}">
                <a16:creationId xmlns:a16="http://schemas.microsoft.com/office/drawing/2014/main" id="{83FA0A4C-3A51-108A-B8BE-025F851493D1}"/>
              </a:ext>
            </a:extLst>
          </p:cNvPr>
          <p:cNvGrpSpPr/>
          <p:nvPr/>
        </p:nvGrpSpPr>
        <p:grpSpPr>
          <a:xfrm>
            <a:off x="4993390" y="1820444"/>
            <a:ext cx="1069200" cy="3899945"/>
            <a:chOff x="5091154" y="2385481"/>
            <a:chExt cx="1069200" cy="3899945"/>
          </a:xfrm>
        </p:grpSpPr>
        <p:grpSp>
          <p:nvGrpSpPr>
            <p:cNvPr id="26" name="Group 25">
              <a:extLst>
                <a:ext uri="{FF2B5EF4-FFF2-40B4-BE49-F238E27FC236}">
                  <a16:creationId xmlns:a16="http://schemas.microsoft.com/office/drawing/2014/main" id="{C8E06703-3C5F-055F-A24A-7367C2658877}"/>
                </a:ext>
              </a:extLst>
            </p:cNvPr>
            <p:cNvGrpSpPr/>
            <p:nvPr/>
          </p:nvGrpSpPr>
          <p:grpSpPr>
            <a:xfrm>
              <a:off x="5091155" y="2385481"/>
              <a:ext cx="1069154" cy="3899945"/>
              <a:chOff x="5561423" y="2134994"/>
              <a:chExt cx="1069154" cy="3899945"/>
            </a:xfrm>
          </p:grpSpPr>
          <p:pic>
            <p:nvPicPr>
              <p:cNvPr id="15" name="Picture 14" descr="A black background with white text&#10;&#10;AI-generated content may be incorrect.">
                <a:extLst>
                  <a:ext uri="{FF2B5EF4-FFF2-40B4-BE49-F238E27FC236}">
                    <a16:creationId xmlns:a16="http://schemas.microsoft.com/office/drawing/2014/main" id="{C0E6E873-E512-532D-2691-0EA7DBCD914C}"/>
                  </a:ext>
                </a:extLst>
              </p:cNvPr>
              <p:cNvPicPr>
                <a:picLocks noChangeAspect="1"/>
              </p:cNvPicPr>
              <p:nvPr/>
            </p:nvPicPr>
            <p:blipFill>
              <a:blip r:embed="rId3"/>
              <a:srcRect b="80671"/>
              <a:stretch>
                <a:fillRect/>
              </a:stretch>
            </p:blipFill>
            <p:spPr>
              <a:xfrm>
                <a:off x="5561423" y="2134994"/>
                <a:ext cx="1069154" cy="1325563"/>
              </a:xfrm>
              <a:prstGeom prst="rect">
                <a:avLst/>
              </a:prstGeom>
            </p:spPr>
          </p:pic>
          <p:pic>
            <p:nvPicPr>
              <p:cNvPr id="17" name="Picture 16" descr="A black background with white text&#10;&#10;AI-generated content may be incorrect.">
                <a:extLst>
                  <a:ext uri="{FF2B5EF4-FFF2-40B4-BE49-F238E27FC236}">
                    <a16:creationId xmlns:a16="http://schemas.microsoft.com/office/drawing/2014/main" id="{4D90EDCF-562A-A30C-B446-0ECEE21C7565}"/>
                  </a:ext>
                </a:extLst>
              </p:cNvPr>
              <p:cNvPicPr>
                <a:picLocks noChangeAspect="1"/>
              </p:cNvPicPr>
              <p:nvPr/>
            </p:nvPicPr>
            <p:blipFill>
              <a:blip r:embed="rId3"/>
              <a:srcRect t="80390"/>
              <a:stretch>
                <a:fillRect/>
              </a:stretch>
            </p:blipFill>
            <p:spPr>
              <a:xfrm>
                <a:off x="5561423" y="4690057"/>
                <a:ext cx="1069154" cy="1344882"/>
              </a:xfrm>
              <a:prstGeom prst="rect">
                <a:avLst/>
              </a:prstGeom>
            </p:spPr>
          </p:pic>
        </p:grpSp>
        <p:pic>
          <p:nvPicPr>
            <p:cNvPr id="28" name="Picture 27" descr="A black background with white numbers&#10;&#10;AI-generated content may be incorrect.">
              <a:extLst>
                <a:ext uri="{FF2B5EF4-FFF2-40B4-BE49-F238E27FC236}">
                  <a16:creationId xmlns:a16="http://schemas.microsoft.com/office/drawing/2014/main" id="{A7A3A41C-381A-C40D-3DFC-75E1BE2580F3}"/>
                </a:ext>
              </a:extLst>
            </p:cNvPr>
            <p:cNvPicPr>
              <a:picLocks noChangeAspect="1"/>
            </p:cNvPicPr>
            <p:nvPr/>
          </p:nvPicPr>
          <p:blipFill>
            <a:blip r:embed="rId4"/>
            <a:stretch>
              <a:fillRect/>
            </a:stretch>
          </p:blipFill>
          <p:spPr>
            <a:xfrm>
              <a:off x="5091154" y="3702155"/>
              <a:ext cx="1069200" cy="1332000"/>
            </a:xfrm>
            <a:prstGeom prst="rect">
              <a:avLst/>
            </a:prstGeom>
          </p:spPr>
        </p:pic>
      </p:grpSp>
      <p:sp>
        <p:nvSpPr>
          <p:cNvPr id="31" name="Oval 30">
            <a:extLst>
              <a:ext uri="{FF2B5EF4-FFF2-40B4-BE49-F238E27FC236}">
                <a16:creationId xmlns:a16="http://schemas.microsoft.com/office/drawing/2014/main" id="{527C7AA7-6431-8FC7-EB04-6E2276A58BB3}"/>
              </a:ext>
            </a:extLst>
          </p:cNvPr>
          <p:cNvSpPr/>
          <p:nvPr/>
        </p:nvSpPr>
        <p:spPr>
          <a:xfrm rot="21319215">
            <a:off x="7612308" y="3240622"/>
            <a:ext cx="415637" cy="1587297"/>
          </a:xfrm>
          <a:prstGeom prst="ellipse">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2" name="Oval 31">
            <a:extLst>
              <a:ext uri="{FF2B5EF4-FFF2-40B4-BE49-F238E27FC236}">
                <a16:creationId xmlns:a16="http://schemas.microsoft.com/office/drawing/2014/main" id="{3F854947-6381-D045-7A38-13CE3DF074F5}"/>
              </a:ext>
            </a:extLst>
          </p:cNvPr>
          <p:cNvSpPr/>
          <p:nvPr/>
        </p:nvSpPr>
        <p:spPr>
          <a:xfrm rot="21319215">
            <a:off x="10143666" y="2867512"/>
            <a:ext cx="415637" cy="1587297"/>
          </a:xfrm>
          <a:prstGeom prst="ellipse">
            <a:avLst/>
          </a:prstGeom>
          <a:noFill/>
          <a:ln w="31750">
            <a:solidFill>
              <a:schemeClr val="bg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3" name="Oval 32">
            <a:extLst>
              <a:ext uri="{FF2B5EF4-FFF2-40B4-BE49-F238E27FC236}">
                <a16:creationId xmlns:a16="http://schemas.microsoft.com/office/drawing/2014/main" id="{356745BA-C33D-1316-05BE-454DCBA0FEED}"/>
              </a:ext>
            </a:extLst>
          </p:cNvPr>
          <p:cNvSpPr/>
          <p:nvPr/>
        </p:nvSpPr>
        <p:spPr>
          <a:xfrm rot="21319215">
            <a:off x="10730024" y="2995682"/>
            <a:ext cx="326871" cy="280857"/>
          </a:xfrm>
          <a:prstGeom prst="ellipse">
            <a:avLst/>
          </a:prstGeom>
          <a:noFill/>
          <a:ln w="3175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5" name="Rectangle 34">
            <a:extLst>
              <a:ext uri="{FF2B5EF4-FFF2-40B4-BE49-F238E27FC236}">
                <a16:creationId xmlns:a16="http://schemas.microsoft.com/office/drawing/2014/main" id="{9873229F-02B8-3124-8BD7-2F90EE7F1A56}"/>
              </a:ext>
            </a:extLst>
          </p:cNvPr>
          <p:cNvSpPr/>
          <p:nvPr/>
        </p:nvSpPr>
        <p:spPr>
          <a:xfrm>
            <a:off x="4946220" y="2795465"/>
            <a:ext cx="1116282" cy="197248"/>
          </a:xfrm>
          <a:prstGeom prst="rect">
            <a:avLst/>
          </a:prstGeom>
          <a:noFill/>
          <a:ln w="3175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Rectangle 2">
            <a:extLst>
              <a:ext uri="{FF2B5EF4-FFF2-40B4-BE49-F238E27FC236}">
                <a16:creationId xmlns:a16="http://schemas.microsoft.com/office/drawing/2014/main" id="{D0CE8B6E-651B-CEFA-DED0-64379955B968}"/>
              </a:ext>
            </a:extLst>
          </p:cNvPr>
          <p:cNvSpPr/>
          <p:nvPr/>
        </p:nvSpPr>
        <p:spPr>
          <a:xfrm>
            <a:off x="4967641" y="5390044"/>
            <a:ext cx="1116282" cy="197248"/>
          </a:xfrm>
          <a:prstGeom prst="rect">
            <a:avLst/>
          </a:prstGeom>
          <a:noFill/>
          <a:ln w="3175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 name="TextBox 3">
            <a:extLst>
              <a:ext uri="{FF2B5EF4-FFF2-40B4-BE49-F238E27FC236}">
                <a16:creationId xmlns:a16="http://schemas.microsoft.com/office/drawing/2014/main" id="{BF8E807D-46B3-3933-30FD-AC23E1931B58}"/>
              </a:ext>
            </a:extLst>
          </p:cNvPr>
          <p:cNvSpPr txBox="1"/>
          <p:nvPr/>
        </p:nvSpPr>
        <p:spPr>
          <a:xfrm>
            <a:off x="6296900" y="6032616"/>
            <a:ext cx="4873088" cy="276999"/>
          </a:xfrm>
          <a:prstGeom prst="rect">
            <a:avLst/>
          </a:prstGeom>
          <a:noFill/>
        </p:spPr>
        <p:txBody>
          <a:bodyPr wrap="square" rtlCol="0">
            <a:spAutoFit/>
          </a:bodyPr>
          <a:lstStyle/>
          <a:p>
            <a:r>
              <a:rPr lang="en-ES" sz="1200" b="1" i="1" dirty="0"/>
              <a:t>UMAP plot  grouped by Cluster and Splitted by Condition</a:t>
            </a:r>
          </a:p>
        </p:txBody>
      </p:sp>
      <p:sp>
        <p:nvSpPr>
          <p:cNvPr id="5" name="TextBox 4">
            <a:extLst>
              <a:ext uri="{FF2B5EF4-FFF2-40B4-BE49-F238E27FC236}">
                <a16:creationId xmlns:a16="http://schemas.microsoft.com/office/drawing/2014/main" id="{F0D00E63-0856-6CC7-55A6-672B8A7D0CA7}"/>
              </a:ext>
            </a:extLst>
          </p:cNvPr>
          <p:cNvSpPr txBox="1"/>
          <p:nvPr/>
        </p:nvSpPr>
        <p:spPr>
          <a:xfrm>
            <a:off x="2443217" y="755470"/>
            <a:ext cx="7305566" cy="584775"/>
          </a:xfrm>
          <a:prstGeom prst="rect">
            <a:avLst/>
          </a:prstGeom>
          <a:noFill/>
        </p:spPr>
        <p:txBody>
          <a:bodyPr wrap="square" rtlCol="0">
            <a:spAutoFit/>
          </a:bodyPr>
          <a:lstStyle/>
          <a:p>
            <a:pPr algn="ctr"/>
            <a:r>
              <a:rPr lang="es-ES" sz="1600" b="1" dirty="0" err="1"/>
              <a:t>Cluster</a:t>
            </a:r>
            <a:r>
              <a:rPr lang="es-ES" sz="1600" b="1" dirty="0"/>
              <a:t> 1 </a:t>
            </a:r>
            <a:r>
              <a:rPr lang="es-ES" sz="1600" b="1" dirty="0" err="1"/>
              <a:t>is</a:t>
            </a:r>
            <a:r>
              <a:rPr lang="es-ES" sz="1600" b="1" dirty="0"/>
              <a:t> </a:t>
            </a:r>
            <a:r>
              <a:rPr lang="es-ES" sz="1600" b="1" dirty="0" err="1"/>
              <a:t>significantly</a:t>
            </a:r>
            <a:r>
              <a:rPr lang="es-ES" sz="1600" b="1" dirty="0"/>
              <a:t> </a:t>
            </a:r>
            <a:r>
              <a:rPr lang="es-ES" sz="1600" b="1" dirty="0" err="1"/>
              <a:t>overexpressed</a:t>
            </a:r>
            <a:r>
              <a:rPr lang="es-ES" sz="1600" b="1" dirty="0"/>
              <a:t> in </a:t>
            </a:r>
            <a:r>
              <a:rPr lang="es-ES" sz="1600" b="1" dirty="0" err="1"/>
              <a:t>Inflamed</a:t>
            </a:r>
            <a:r>
              <a:rPr lang="es-ES" sz="1600" b="1" dirty="0"/>
              <a:t> </a:t>
            </a:r>
            <a:r>
              <a:rPr lang="es-ES" sz="1600" b="1" dirty="0" err="1"/>
              <a:t>samples</a:t>
            </a:r>
            <a:r>
              <a:rPr lang="es-ES" sz="1600" b="1" dirty="0"/>
              <a:t>, </a:t>
            </a:r>
            <a:r>
              <a:rPr lang="es-ES" sz="1600" b="1" dirty="0" err="1"/>
              <a:t>while</a:t>
            </a:r>
            <a:r>
              <a:rPr lang="es-ES" sz="1600" b="1" dirty="0"/>
              <a:t> </a:t>
            </a:r>
            <a:r>
              <a:rPr lang="es-ES" sz="1600" b="1" dirty="0" err="1"/>
              <a:t>clusters</a:t>
            </a:r>
            <a:r>
              <a:rPr lang="es-ES" sz="1600" b="1" dirty="0"/>
              <a:t> 2 and 5 are </a:t>
            </a:r>
            <a:r>
              <a:rPr lang="es-ES" sz="1600" b="1" dirty="0" err="1"/>
              <a:t>significantly</a:t>
            </a:r>
            <a:r>
              <a:rPr lang="es-ES" sz="1600" b="1" dirty="0"/>
              <a:t> </a:t>
            </a:r>
            <a:r>
              <a:rPr lang="es-ES" sz="1600" b="1" dirty="0" err="1"/>
              <a:t>underexpressed</a:t>
            </a:r>
            <a:endParaRPr lang="en-ES" sz="1600" b="1" dirty="0"/>
          </a:p>
        </p:txBody>
      </p:sp>
    </p:spTree>
    <p:extLst>
      <p:ext uri="{BB962C8B-B14F-4D97-AF65-F5344CB8AC3E}">
        <p14:creationId xmlns:p14="http://schemas.microsoft.com/office/powerpoint/2010/main" val="3449503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1114B-5B12-3CE3-1EDB-F6242BDBED00}"/>
            </a:ext>
          </a:extLst>
        </p:cNvPr>
        <p:cNvGrpSpPr/>
        <p:nvPr/>
      </p:nvGrpSpPr>
      <p:grpSpPr>
        <a:xfrm>
          <a:off x="0" y="0"/>
          <a:ext cx="0" cy="0"/>
          <a:chOff x="0" y="0"/>
          <a:chExt cx="0" cy="0"/>
        </a:xfrm>
      </p:grpSpPr>
      <p:pic>
        <p:nvPicPr>
          <p:cNvPr id="5" name="Picture 4" descr="A graph with multiple colored bars&#10;&#10;AI-generated content may be incorrect.">
            <a:extLst>
              <a:ext uri="{FF2B5EF4-FFF2-40B4-BE49-F238E27FC236}">
                <a16:creationId xmlns:a16="http://schemas.microsoft.com/office/drawing/2014/main" id="{A6C5F1D5-6A13-3FED-C720-BF1A5725C132}"/>
              </a:ext>
            </a:extLst>
          </p:cNvPr>
          <p:cNvPicPr>
            <a:picLocks noChangeAspect="1"/>
          </p:cNvPicPr>
          <p:nvPr/>
        </p:nvPicPr>
        <p:blipFill>
          <a:blip r:embed="rId2"/>
          <a:stretch>
            <a:fillRect/>
          </a:stretch>
        </p:blipFill>
        <p:spPr>
          <a:xfrm>
            <a:off x="6096000" y="1579420"/>
            <a:ext cx="5264331" cy="4386942"/>
          </a:xfrm>
          <a:prstGeom prst="rect">
            <a:avLst/>
          </a:prstGeom>
        </p:spPr>
      </p:pic>
      <p:sp>
        <p:nvSpPr>
          <p:cNvPr id="6" name="Title 1">
            <a:extLst>
              <a:ext uri="{FF2B5EF4-FFF2-40B4-BE49-F238E27FC236}">
                <a16:creationId xmlns:a16="http://schemas.microsoft.com/office/drawing/2014/main" id="{81540727-F12B-A4A1-4B11-D253E4194C6F}"/>
              </a:ext>
            </a:extLst>
          </p:cNvPr>
          <p:cNvSpPr>
            <a:spLocks noGrp="1"/>
          </p:cNvSpPr>
          <p:nvPr>
            <p:ph type="title"/>
          </p:nvPr>
        </p:nvSpPr>
        <p:spPr>
          <a:xfrm>
            <a:off x="838199" y="-225636"/>
            <a:ext cx="10515600" cy="1325563"/>
          </a:xfrm>
        </p:spPr>
        <p:txBody>
          <a:bodyPr>
            <a:normAutofit/>
          </a:bodyPr>
          <a:lstStyle/>
          <a:p>
            <a:pPr algn="ctr"/>
            <a:r>
              <a:rPr lang="en-ES" sz="2800" b="1" dirty="0"/>
              <a:t>Clustering, Pericytes Subtypes and DCATS</a:t>
            </a:r>
          </a:p>
        </p:txBody>
      </p:sp>
      <p:pic>
        <p:nvPicPr>
          <p:cNvPr id="8" name="Picture 7" descr="A map of the world&#10;&#10;AI-generated content may be incorrect.">
            <a:extLst>
              <a:ext uri="{FF2B5EF4-FFF2-40B4-BE49-F238E27FC236}">
                <a16:creationId xmlns:a16="http://schemas.microsoft.com/office/drawing/2014/main" id="{7015EE63-8E16-3DC4-5DE4-0F354B5B3A27}"/>
              </a:ext>
            </a:extLst>
          </p:cNvPr>
          <p:cNvPicPr>
            <a:picLocks noChangeAspect="1"/>
          </p:cNvPicPr>
          <p:nvPr/>
        </p:nvPicPr>
        <p:blipFill>
          <a:blip r:embed="rId3"/>
          <a:srcRect r="50522"/>
          <a:stretch>
            <a:fillRect/>
          </a:stretch>
        </p:blipFill>
        <p:spPr>
          <a:xfrm>
            <a:off x="669468" y="1579420"/>
            <a:ext cx="2604668" cy="4386942"/>
          </a:xfrm>
          <a:prstGeom prst="rect">
            <a:avLst/>
          </a:prstGeom>
        </p:spPr>
      </p:pic>
      <p:pic>
        <p:nvPicPr>
          <p:cNvPr id="9" name="Picture 8" descr="A map of the world&#10;&#10;AI-generated content may be incorrect.">
            <a:extLst>
              <a:ext uri="{FF2B5EF4-FFF2-40B4-BE49-F238E27FC236}">
                <a16:creationId xmlns:a16="http://schemas.microsoft.com/office/drawing/2014/main" id="{1FEE4279-D1E5-BCAF-BFF8-BDAA0627FA4D}"/>
              </a:ext>
            </a:extLst>
          </p:cNvPr>
          <p:cNvPicPr>
            <a:picLocks noChangeAspect="1"/>
          </p:cNvPicPr>
          <p:nvPr/>
        </p:nvPicPr>
        <p:blipFill>
          <a:blip r:embed="rId3"/>
          <a:srcRect l="50522"/>
          <a:stretch>
            <a:fillRect/>
          </a:stretch>
        </p:blipFill>
        <p:spPr>
          <a:xfrm>
            <a:off x="3223667" y="1579421"/>
            <a:ext cx="2604668" cy="4386942"/>
          </a:xfrm>
          <a:prstGeom prst="rect">
            <a:avLst/>
          </a:prstGeom>
        </p:spPr>
      </p:pic>
      <p:sp>
        <p:nvSpPr>
          <p:cNvPr id="10" name="Oval 9">
            <a:extLst>
              <a:ext uri="{FF2B5EF4-FFF2-40B4-BE49-F238E27FC236}">
                <a16:creationId xmlns:a16="http://schemas.microsoft.com/office/drawing/2014/main" id="{A51CDEF3-9EFB-CAF3-DA4C-71789E81F72F}"/>
              </a:ext>
            </a:extLst>
          </p:cNvPr>
          <p:cNvSpPr/>
          <p:nvPr/>
        </p:nvSpPr>
        <p:spPr>
          <a:xfrm rot="21319215">
            <a:off x="2079713" y="3157519"/>
            <a:ext cx="425421" cy="1651968"/>
          </a:xfrm>
          <a:prstGeom prst="ellipse">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14" name="Oval 13">
            <a:extLst>
              <a:ext uri="{FF2B5EF4-FFF2-40B4-BE49-F238E27FC236}">
                <a16:creationId xmlns:a16="http://schemas.microsoft.com/office/drawing/2014/main" id="{71C31E4F-99CD-F282-BAFB-B8482BF74AEF}"/>
              </a:ext>
            </a:extLst>
          </p:cNvPr>
          <p:cNvSpPr/>
          <p:nvPr/>
        </p:nvSpPr>
        <p:spPr>
          <a:xfrm rot="21381906">
            <a:off x="4156096" y="3443599"/>
            <a:ext cx="461605" cy="1674665"/>
          </a:xfrm>
          <a:prstGeom prst="ellipse">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15" name="Rectangle 14">
            <a:extLst>
              <a:ext uri="{FF2B5EF4-FFF2-40B4-BE49-F238E27FC236}">
                <a16:creationId xmlns:a16="http://schemas.microsoft.com/office/drawing/2014/main" id="{46D7670F-B304-D33A-A0ED-C2C6D0A450B2}"/>
              </a:ext>
            </a:extLst>
          </p:cNvPr>
          <p:cNvSpPr/>
          <p:nvPr/>
        </p:nvSpPr>
        <p:spPr>
          <a:xfrm>
            <a:off x="6095999" y="1805049"/>
            <a:ext cx="796907" cy="169106"/>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6" name="Rectangle 15">
            <a:extLst>
              <a:ext uri="{FF2B5EF4-FFF2-40B4-BE49-F238E27FC236}">
                <a16:creationId xmlns:a16="http://schemas.microsoft.com/office/drawing/2014/main" id="{8776C70D-8326-1A60-E80A-0D791C91279D}"/>
              </a:ext>
            </a:extLst>
          </p:cNvPr>
          <p:cNvSpPr/>
          <p:nvPr/>
        </p:nvSpPr>
        <p:spPr>
          <a:xfrm>
            <a:off x="6095999" y="2081033"/>
            <a:ext cx="796907" cy="169106"/>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7" name="Rectangle 16">
            <a:extLst>
              <a:ext uri="{FF2B5EF4-FFF2-40B4-BE49-F238E27FC236}">
                <a16:creationId xmlns:a16="http://schemas.microsoft.com/office/drawing/2014/main" id="{D227D0AE-F80C-A64D-DC23-4D998976F42C}"/>
              </a:ext>
            </a:extLst>
          </p:cNvPr>
          <p:cNvSpPr/>
          <p:nvPr/>
        </p:nvSpPr>
        <p:spPr>
          <a:xfrm>
            <a:off x="6095999" y="3224269"/>
            <a:ext cx="796907" cy="169106"/>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TextBox 2">
            <a:extLst>
              <a:ext uri="{FF2B5EF4-FFF2-40B4-BE49-F238E27FC236}">
                <a16:creationId xmlns:a16="http://schemas.microsoft.com/office/drawing/2014/main" id="{57EF5753-48CA-215D-B83B-98B35F31DD89}"/>
              </a:ext>
            </a:extLst>
          </p:cNvPr>
          <p:cNvSpPr txBox="1"/>
          <p:nvPr/>
        </p:nvSpPr>
        <p:spPr>
          <a:xfrm>
            <a:off x="2443217" y="755470"/>
            <a:ext cx="7305566" cy="584775"/>
          </a:xfrm>
          <a:prstGeom prst="rect">
            <a:avLst/>
          </a:prstGeom>
          <a:noFill/>
        </p:spPr>
        <p:txBody>
          <a:bodyPr wrap="square" rtlCol="0">
            <a:spAutoFit/>
          </a:bodyPr>
          <a:lstStyle/>
          <a:p>
            <a:pPr algn="ctr"/>
            <a:r>
              <a:rPr lang="es-ES" sz="1600" b="1" dirty="0" err="1"/>
              <a:t>Cluster</a:t>
            </a:r>
            <a:r>
              <a:rPr lang="es-ES" sz="1600" b="1" dirty="0"/>
              <a:t> 1 </a:t>
            </a:r>
            <a:r>
              <a:rPr lang="es-ES" sz="1600" b="1" dirty="0" err="1"/>
              <a:t>is</a:t>
            </a:r>
            <a:r>
              <a:rPr lang="es-ES" sz="1600" b="1" dirty="0"/>
              <a:t> </a:t>
            </a:r>
            <a:r>
              <a:rPr lang="es-ES" sz="1600" b="1" dirty="0" err="1"/>
              <a:t>highly</a:t>
            </a:r>
            <a:r>
              <a:rPr lang="es-ES" sz="1600" b="1" dirty="0"/>
              <a:t> </a:t>
            </a:r>
            <a:r>
              <a:rPr lang="es-ES" sz="1600" b="1" dirty="0" err="1"/>
              <a:t>populated</a:t>
            </a:r>
            <a:r>
              <a:rPr lang="es-ES" sz="1600" b="1" dirty="0"/>
              <a:t> in </a:t>
            </a:r>
            <a:r>
              <a:rPr lang="es-ES" sz="1600" b="1" dirty="0" err="1"/>
              <a:t>patients</a:t>
            </a:r>
            <a:r>
              <a:rPr lang="es-ES" sz="1600" b="1" dirty="0"/>
              <a:t> </a:t>
            </a:r>
            <a:r>
              <a:rPr lang="es-ES" sz="1600" b="1" dirty="0" err="1"/>
              <a:t>that</a:t>
            </a:r>
            <a:r>
              <a:rPr lang="es-ES" sz="1600" b="1" dirty="0"/>
              <a:t> </a:t>
            </a:r>
            <a:r>
              <a:rPr lang="es-ES" sz="1600" b="1" dirty="0" err="1"/>
              <a:t>showed</a:t>
            </a:r>
            <a:r>
              <a:rPr lang="es-ES" sz="1600" b="1" dirty="0"/>
              <a:t> a “High </a:t>
            </a:r>
            <a:r>
              <a:rPr lang="es-ES" sz="1600" b="1" dirty="0" err="1"/>
              <a:t>Inflammation</a:t>
            </a:r>
            <a:r>
              <a:rPr lang="es-ES" sz="1600" b="1" dirty="0"/>
              <a:t>” </a:t>
            </a:r>
            <a:r>
              <a:rPr lang="es-ES" sz="1600" b="1" dirty="0" err="1"/>
              <a:t>profile</a:t>
            </a:r>
            <a:endParaRPr lang="en-ES" sz="1600" b="1" dirty="0"/>
          </a:p>
        </p:txBody>
      </p:sp>
    </p:spTree>
    <p:extLst>
      <p:ext uri="{BB962C8B-B14F-4D97-AF65-F5344CB8AC3E}">
        <p14:creationId xmlns:p14="http://schemas.microsoft.com/office/powerpoint/2010/main" val="1786867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D5897-85A7-8631-61DD-B8D050AC0A41}"/>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AAE4EFD-00E2-350C-7CFC-169B7CAF1781}"/>
              </a:ext>
            </a:extLst>
          </p:cNvPr>
          <p:cNvSpPr>
            <a:spLocks noGrp="1"/>
          </p:cNvSpPr>
          <p:nvPr>
            <p:ph type="title"/>
          </p:nvPr>
        </p:nvSpPr>
        <p:spPr>
          <a:xfrm>
            <a:off x="838200" y="-93883"/>
            <a:ext cx="10515600" cy="1325563"/>
          </a:xfrm>
        </p:spPr>
        <p:txBody>
          <a:bodyPr>
            <a:normAutofit/>
          </a:bodyPr>
          <a:lstStyle/>
          <a:p>
            <a:pPr algn="ctr"/>
            <a:r>
              <a:rPr lang="en-ES" sz="2800" b="1" dirty="0"/>
              <a:t>Clustering, Pericytes Subtypes and DCATS</a:t>
            </a:r>
          </a:p>
        </p:txBody>
      </p:sp>
      <p:pic>
        <p:nvPicPr>
          <p:cNvPr id="8" name="Picture 7" descr="A map of the world&#10;&#10;AI-generated content may be incorrect.">
            <a:extLst>
              <a:ext uri="{FF2B5EF4-FFF2-40B4-BE49-F238E27FC236}">
                <a16:creationId xmlns:a16="http://schemas.microsoft.com/office/drawing/2014/main" id="{6FE1423E-AE5D-2924-E15E-A0C63AB7E84E}"/>
              </a:ext>
            </a:extLst>
          </p:cNvPr>
          <p:cNvPicPr>
            <a:picLocks noChangeAspect="1"/>
          </p:cNvPicPr>
          <p:nvPr/>
        </p:nvPicPr>
        <p:blipFill>
          <a:blip r:embed="rId2"/>
          <a:srcRect r="50522"/>
          <a:stretch>
            <a:fillRect/>
          </a:stretch>
        </p:blipFill>
        <p:spPr>
          <a:xfrm>
            <a:off x="669468" y="1579420"/>
            <a:ext cx="2604668" cy="4386942"/>
          </a:xfrm>
          <a:prstGeom prst="rect">
            <a:avLst/>
          </a:prstGeom>
        </p:spPr>
      </p:pic>
      <p:pic>
        <p:nvPicPr>
          <p:cNvPr id="9" name="Picture 8" descr="A map of the world&#10;&#10;AI-generated content may be incorrect.">
            <a:extLst>
              <a:ext uri="{FF2B5EF4-FFF2-40B4-BE49-F238E27FC236}">
                <a16:creationId xmlns:a16="http://schemas.microsoft.com/office/drawing/2014/main" id="{9AE63AE9-22FF-4254-71D3-02278BCF69CF}"/>
              </a:ext>
            </a:extLst>
          </p:cNvPr>
          <p:cNvPicPr>
            <a:picLocks noChangeAspect="1"/>
          </p:cNvPicPr>
          <p:nvPr/>
        </p:nvPicPr>
        <p:blipFill>
          <a:blip r:embed="rId2"/>
          <a:srcRect l="50522"/>
          <a:stretch>
            <a:fillRect/>
          </a:stretch>
        </p:blipFill>
        <p:spPr>
          <a:xfrm>
            <a:off x="3223667" y="1579421"/>
            <a:ext cx="2604668" cy="4386942"/>
          </a:xfrm>
          <a:prstGeom prst="rect">
            <a:avLst/>
          </a:prstGeom>
        </p:spPr>
      </p:pic>
      <p:sp>
        <p:nvSpPr>
          <p:cNvPr id="10" name="Oval 9">
            <a:extLst>
              <a:ext uri="{FF2B5EF4-FFF2-40B4-BE49-F238E27FC236}">
                <a16:creationId xmlns:a16="http://schemas.microsoft.com/office/drawing/2014/main" id="{CDFD8D39-B083-AD42-8054-FEF3CD634747}"/>
              </a:ext>
            </a:extLst>
          </p:cNvPr>
          <p:cNvSpPr/>
          <p:nvPr/>
        </p:nvSpPr>
        <p:spPr>
          <a:xfrm rot="21319215">
            <a:off x="2380286" y="2745142"/>
            <a:ext cx="425421" cy="1651968"/>
          </a:xfrm>
          <a:prstGeom prst="ellipse">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14" name="Oval 13">
            <a:extLst>
              <a:ext uri="{FF2B5EF4-FFF2-40B4-BE49-F238E27FC236}">
                <a16:creationId xmlns:a16="http://schemas.microsoft.com/office/drawing/2014/main" id="{84485EC4-142A-BBDA-ACCA-4797F6570F4B}"/>
              </a:ext>
            </a:extLst>
          </p:cNvPr>
          <p:cNvSpPr/>
          <p:nvPr/>
        </p:nvSpPr>
        <p:spPr>
          <a:xfrm rot="21381906">
            <a:off x="4588099" y="2935558"/>
            <a:ext cx="461605" cy="1674665"/>
          </a:xfrm>
          <a:prstGeom prst="ellipse">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pic>
        <p:nvPicPr>
          <p:cNvPr id="3" name="Picture 2" descr="A graph with multiple colored bars&#10;&#10;AI-generated content may be incorrect.">
            <a:extLst>
              <a:ext uri="{FF2B5EF4-FFF2-40B4-BE49-F238E27FC236}">
                <a16:creationId xmlns:a16="http://schemas.microsoft.com/office/drawing/2014/main" id="{4739CD71-6595-D908-3745-081F71E0E6F9}"/>
              </a:ext>
            </a:extLst>
          </p:cNvPr>
          <p:cNvPicPr>
            <a:picLocks noChangeAspect="1"/>
          </p:cNvPicPr>
          <p:nvPr/>
        </p:nvPicPr>
        <p:blipFill>
          <a:blip r:embed="rId3"/>
          <a:stretch>
            <a:fillRect/>
          </a:stretch>
        </p:blipFill>
        <p:spPr>
          <a:xfrm>
            <a:off x="6363667" y="1579420"/>
            <a:ext cx="5266080" cy="4388400"/>
          </a:xfrm>
          <a:prstGeom prst="rect">
            <a:avLst/>
          </a:prstGeom>
        </p:spPr>
      </p:pic>
      <p:sp>
        <p:nvSpPr>
          <p:cNvPr id="15" name="Rectangle 14">
            <a:extLst>
              <a:ext uri="{FF2B5EF4-FFF2-40B4-BE49-F238E27FC236}">
                <a16:creationId xmlns:a16="http://schemas.microsoft.com/office/drawing/2014/main" id="{B702CA9C-7554-0592-CE8A-8ECC9BE99ABF}"/>
              </a:ext>
            </a:extLst>
          </p:cNvPr>
          <p:cNvSpPr/>
          <p:nvPr/>
        </p:nvSpPr>
        <p:spPr>
          <a:xfrm>
            <a:off x="6363667" y="1805049"/>
            <a:ext cx="796907" cy="169106"/>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6" name="Rectangle 15">
            <a:extLst>
              <a:ext uri="{FF2B5EF4-FFF2-40B4-BE49-F238E27FC236}">
                <a16:creationId xmlns:a16="http://schemas.microsoft.com/office/drawing/2014/main" id="{F8BCDFB3-3CEB-0AE0-915A-8491FE54346A}"/>
              </a:ext>
            </a:extLst>
          </p:cNvPr>
          <p:cNvSpPr/>
          <p:nvPr/>
        </p:nvSpPr>
        <p:spPr>
          <a:xfrm>
            <a:off x="6363667" y="2098728"/>
            <a:ext cx="796907" cy="169106"/>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7" name="Rectangle 16">
            <a:extLst>
              <a:ext uri="{FF2B5EF4-FFF2-40B4-BE49-F238E27FC236}">
                <a16:creationId xmlns:a16="http://schemas.microsoft.com/office/drawing/2014/main" id="{C1B19A43-92B4-7131-F0A3-6208F9149125}"/>
              </a:ext>
            </a:extLst>
          </p:cNvPr>
          <p:cNvSpPr/>
          <p:nvPr/>
        </p:nvSpPr>
        <p:spPr>
          <a:xfrm>
            <a:off x="6363667" y="3241964"/>
            <a:ext cx="796907" cy="169106"/>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 name="Rectangle 3">
            <a:extLst>
              <a:ext uri="{FF2B5EF4-FFF2-40B4-BE49-F238E27FC236}">
                <a16:creationId xmlns:a16="http://schemas.microsoft.com/office/drawing/2014/main" id="{29C5F91C-A83A-509E-E4F8-E94E314BD8D0}"/>
              </a:ext>
            </a:extLst>
          </p:cNvPr>
          <p:cNvSpPr/>
          <p:nvPr/>
        </p:nvSpPr>
        <p:spPr>
          <a:xfrm>
            <a:off x="6354240" y="5248866"/>
            <a:ext cx="796907" cy="169106"/>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2" name="TextBox 11">
            <a:extLst>
              <a:ext uri="{FF2B5EF4-FFF2-40B4-BE49-F238E27FC236}">
                <a16:creationId xmlns:a16="http://schemas.microsoft.com/office/drawing/2014/main" id="{0268ADDE-D1F8-7CA4-D1A5-1C112CF8821A}"/>
              </a:ext>
            </a:extLst>
          </p:cNvPr>
          <p:cNvSpPr txBox="1"/>
          <p:nvPr/>
        </p:nvSpPr>
        <p:spPr>
          <a:xfrm>
            <a:off x="2443217" y="755470"/>
            <a:ext cx="7305566" cy="584775"/>
          </a:xfrm>
          <a:prstGeom prst="rect">
            <a:avLst/>
          </a:prstGeom>
          <a:noFill/>
        </p:spPr>
        <p:txBody>
          <a:bodyPr wrap="square" rtlCol="0">
            <a:spAutoFit/>
          </a:bodyPr>
          <a:lstStyle/>
          <a:p>
            <a:pPr algn="ctr"/>
            <a:r>
              <a:rPr lang="es-ES" sz="1600" b="1" dirty="0" err="1"/>
              <a:t>Cluster</a:t>
            </a:r>
            <a:r>
              <a:rPr lang="es-ES" sz="1600" b="1" dirty="0"/>
              <a:t> 1 </a:t>
            </a:r>
            <a:r>
              <a:rPr lang="es-ES" sz="1600" b="1" dirty="0" err="1"/>
              <a:t>is</a:t>
            </a:r>
            <a:r>
              <a:rPr lang="es-ES" sz="1600" b="1" dirty="0"/>
              <a:t> </a:t>
            </a:r>
            <a:r>
              <a:rPr lang="es-ES" sz="1600" b="1" dirty="0" err="1"/>
              <a:t>highly</a:t>
            </a:r>
            <a:r>
              <a:rPr lang="es-ES" sz="1600" b="1" dirty="0"/>
              <a:t> </a:t>
            </a:r>
            <a:r>
              <a:rPr lang="es-ES" sz="1600" b="1" dirty="0" err="1"/>
              <a:t>populated</a:t>
            </a:r>
            <a:r>
              <a:rPr lang="es-ES" sz="1600" b="1" dirty="0"/>
              <a:t> in </a:t>
            </a:r>
            <a:r>
              <a:rPr lang="es-ES" sz="1600" b="1" dirty="0" err="1"/>
              <a:t>patients</a:t>
            </a:r>
            <a:r>
              <a:rPr lang="es-ES" sz="1600" b="1" dirty="0"/>
              <a:t> </a:t>
            </a:r>
            <a:r>
              <a:rPr lang="es-ES" sz="1600" b="1" dirty="0" err="1"/>
              <a:t>that</a:t>
            </a:r>
            <a:r>
              <a:rPr lang="es-ES" sz="1600" b="1" dirty="0"/>
              <a:t> </a:t>
            </a:r>
            <a:r>
              <a:rPr lang="es-ES" sz="1600" b="1" dirty="0" err="1"/>
              <a:t>showed</a:t>
            </a:r>
            <a:r>
              <a:rPr lang="es-ES" sz="1600" b="1" dirty="0"/>
              <a:t> a “High </a:t>
            </a:r>
            <a:r>
              <a:rPr lang="es-ES" sz="1600" b="1" dirty="0" err="1"/>
              <a:t>Inflammation</a:t>
            </a:r>
            <a:r>
              <a:rPr lang="es-ES" sz="1600" b="1" dirty="0"/>
              <a:t>” </a:t>
            </a:r>
            <a:r>
              <a:rPr lang="es-ES" sz="1600" b="1" dirty="0" err="1"/>
              <a:t>profile</a:t>
            </a:r>
            <a:endParaRPr lang="en-ES" sz="1600" b="1" dirty="0"/>
          </a:p>
        </p:txBody>
      </p:sp>
    </p:spTree>
    <p:extLst>
      <p:ext uri="{BB962C8B-B14F-4D97-AF65-F5344CB8AC3E}">
        <p14:creationId xmlns:p14="http://schemas.microsoft.com/office/powerpoint/2010/main" val="1119596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9D416-BDDD-F83F-2CA2-93B0BB16FA58}"/>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8522535-FEC5-C217-1679-063228E692B8}"/>
              </a:ext>
            </a:extLst>
          </p:cNvPr>
          <p:cNvSpPr>
            <a:spLocks noGrp="1"/>
          </p:cNvSpPr>
          <p:nvPr>
            <p:ph type="title"/>
          </p:nvPr>
        </p:nvSpPr>
        <p:spPr>
          <a:xfrm>
            <a:off x="838200" y="-93883"/>
            <a:ext cx="10515600" cy="1325563"/>
          </a:xfrm>
        </p:spPr>
        <p:txBody>
          <a:bodyPr>
            <a:normAutofit/>
          </a:bodyPr>
          <a:lstStyle/>
          <a:p>
            <a:pPr algn="ctr"/>
            <a:r>
              <a:rPr lang="en-ES" sz="2800" b="1" dirty="0"/>
              <a:t>Clustering, Pericytes Subtypes and DCATS</a:t>
            </a:r>
          </a:p>
        </p:txBody>
      </p:sp>
      <p:sp>
        <p:nvSpPr>
          <p:cNvPr id="5" name="TextBox 4">
            <a:extLst>
              <a:ext uri="{FF2B5EF4-FFF2-40B4-BE49-F238E27FC236}">
                <a16:creationId xmlns:a16="http://schemas.microsoft.com/office/drawing/2014/main" id="{80054AEA-7D9F-CC74-3879-FF45D4CFE699}"/>
              </a:ext>
            </a:extLst>
          </p:cNvPr>
          <p:cNvSpPr txBox="1"/>
          <p:nvPr/>
        </p:nvSpPr>
        <p:spPr>
          <a:xfrm>
            <a:off x="650449" y="1951348"/>
            <a:ext cx="4675695" cy="1477328"/>
          </a:xfrm>
          <a:prstGeom prst="rect">
            <a:avLst/>
          </a:prstGeom>
          <a:noFill/>
        </p:spPr>
        <p:txBody>
          <a:bodyPr wrap="square" rtlCol="0">
            <a:spAutoFit/>
          </a:bodyPr>
          <a:lstStyle/>
          <a:p>
            <a:pPr algn="just"/>
            <a:r>
              <a:rPr lang="en-ES" dirty="0"/>
              <a:t>Patients </a:t>
            </a:r>
            <a:r>
              <a:rPr lang="en-ES" b="1" dirty="0"/>
              <a:t>HH74</a:t>
            </a:r>
            <a:r>
              <a:rPr lang="en-ES" dirty="0"/>
              <a:t>, </a:t>
            </a:r>
            <a:r>
              <a:rPr lang="en-ES" b="1" dirty="0"/>
              <a:t>HH87</a:t>
            </a:r>
            <a:r>
              <a:rPr lang="en-ES" dirty="0"/>
              <a:t> and </a:t>
            </a:r>
            <a:r>
              <a:rPr lang="en-ES" b="1" dirty="0"/>
              <a:t>HH88</a:t>
            </a:r>
            <a:r>
              <a:rPr lang="en-ES" dirty="0"/>
              <a:t> clearly show a higher proportion of cluster 1 pericytes, </a:t>
            </a:r>
            <a:r>
              <a:rPr lang="en-GB" dirty="0"/>
              <a:t>standing out even from the rest of the inflamed samples</a:t>
            </a:r>
          </a:p>
          <a:p>
            <a:pPr algn="just"/>
            <a:endParaRPr lang="en-ES" dirty="0"/>
          </a:p>
        </p:txBody>
      </p:sp>
      <p:grpSp>
        <p:nvGrpSpPr>
          <p:cNvPr id="11" name="Group 10">
            <a:extLst>
              <a:ext uri="{FF2B5EF4-FFF2-40B4-BE49-F238E27FC236}">
                <a16:creationId xmlns:a16="http://schemas.microsoft.com/office/drawing/2014/main" id="{EB353998-86B0-256E-98AD-A3D996C1BCBC}"/>
              </a:ext>
            </a:extLst>
          </p:cNvPr>
          <p:cNvGrpSpPr/>
          <p:nvPr/>
        </p:nvGrpSpPr>
        <p:grpSpPr>
          <a:xfrm>
            <a:off x="5695758" y="1478691"/>
            <a:ext cx="6193108" cy="4954487"/>
            <a:chOff x="4539480" y="1325563"/>
            <a:chExt cx="6193108" cy="4954487"/>
          </a:xfrm>
        </p:grpSpPr>
        <p:pic>
          <p:nvPicPr>
            <p:cNvPr id="12" name="Picture 11" descr="A screenshot of a graph&#10;&#10;AI-generated content may be incorrect.">
              <a:extLst>
                <a:ext uri="{FF2B5EF4-FFF2-40B4-BE49-F238E27FC236}">
                  <a16:creationId xmlns:a16="http://schemas.microsoft.com/office/drawing/2014/main" id="{2C240C6B-1822-711E-8ACA-4CFB6E7BCAF1}"/>
                </a:ext>
              </a:extLst>
            </p:cNvPr>
            <p:cNvPicPr>
              <a:picLocks noChangeAspect="1"/>
            </p:cNvPicPr>
            <p:nvPr/>
          </p:nvPicPr>
          <p:blipFill>
            <a:blip r:embed="rId2"/>
            <a:stretch>
              <a:fillRect/>
            </a:stretch>
          </p:blipFill>
          <p:spPr>
            <a:xfrm>
              <a:off x="4539480" y="1325563"/>
              <a:ext cx="6193108" cy="4954487"/>
            </a:xfrm>
            <a:prstGeom prst="rect">
              <a:avLst/>
            </a:prstGeom>
          </p:spPr>
        </p:pic>
        <p:sp>
          <p:nvSpPr>
            <p:cNvPr id="13" name="Rectangle 12">
              <a:extLst>
                <a:ext uri="{FF2B5EF4-FFF2-40B4-BE49-F238E27FC236}">
                  <a16:creationId xmlns:a16="http://schemas.microsoft.com/office/drawing/2014/main" id="{FADF03D4-69E3-BBFB-057B-C0841629F9F0}"/>
                </a:ext>
              </a:extLst>
            </p:cNvPr>
            <p:cNvSpPr/>
            <p:nvPr/>
          </p:nvSpPr>
          <p:spPr>
            <a:xfrm>
              <a:off x="5046559" y="3155795"/>
              <a:ext cx="662866" cy="2330605"/>
            </a:xfrm>
            <a:prstGeom prst="rect">
              <a:avLst/>
            </a:prstGeom>
            <a:noFill/>
            <a:ln w="31750">
              <a:solidFill>
                <a:schemeClr val="bg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grpSp>
      <p:sp>
        <p:nvSpPr>
          <p:cNvPr id="18" name="TextBox 17">
            <a:extLst>
              <a:ext uri="{FF2B5EF4-FFF2-40B4-BE49-F238E27FC236}">
                <a16:creationId xmlns:a16="http://schemas.microsoft.com/office/drawing/2014/main" id="{0EA96A3A-AD7D-8516-967D-5FFF786D5530}"/>
              </a:ext>
            </a:extLst>
          </p:cNvPr>
          <p:cNvSpPr txBox="1"/>
          <p:nvPr/>
        </p:nvSpPr>
        <p:spPr>
          <a:xfrm>
            <a:off x="650448" y="4474225"/>
            <a:ext cx="4675695" cy="923330"/>
          </a:xfrm>
          <a:prstGeom prst="rect">
            <a:avLst/>
          </a:prstGeom>
          <a:noFill/>
        </p:spPr>
        <p:txBody>
          <a:bodyPr wrap="square" rtlCol="0">
            <a:spAutoFit/>
          </a:bodyPr>
          <a:lstStyle/>
          <a:p>
            <a:pPr algn="just"/>
            <a:r>
              <a:rPr lang="es-ES" dirty="0" err="1"/>
              <a:t>We</a:t>
            </a:r>
            <a:r>
              <a:rPr lang="es-ES" dirty="0"/>
              <a:t> </a:t>
            </a:r>
            <a:r>
              <a:rPr lang="es-ES" dirty="0" err="1"/>
              <a:t>already</a:t>
            </a:r>
            <a:r>
              <a:rPr lang="es-ES" dirty="0"/>
              <a:t> </a:t>
            </a:r>
            <a:r>
              <a:rPr lang="es-ES" dirty="0" err="1"/>
              <a:t>saw</a:t>
            </a:r>
            <a:r>
              <a:rPr lang="es-ES" dirty="0"/>
              <a:t> </a:t>
            </a:r>
            <a:r>
              <a:rPr lang="es-ES" dirty="0" err="1"/>
              <a:t>this</a:t>
            </a:r>
            <a:r>
              <a:rPr lang="es-ES" dirty="0"/>
              <a:t> </a:t>
            </a:r>
            <a:r>
              <a:rPr lang="es-ES" dirty="0" err="1"/>
              <a:t>patients</a:t>
            </a:r>
            <a:r>
              <a:rPr lang="es-ES" dirty="0"/>
              <a:t> </a:t>
            </a:r>
            <a:r>
              <a:rPr lang="es-ES" dirty="0" err="1"/>
              <a:t>group</a:t>
            </a:r>
            <a:r>
              <a:rPr lang="es-ES" dirty="0"/>
              <a:t> </a:t>
            </a:r>
            <a:r>
              <a:rPr lang="es-ES" dirty="0" err="1"/>
              <a:t>together</a:t>
            </a:r>
            <a:r>
              <a:rPr lang="es-ES" dirty="0"/>
              <a:t> in </a:t>
            </a:r>
            <a:r>
              <a:rPr lang="es-ES" dirty="0" err="1"/>
              <a:t>the</a:t>
            </a:r>
            <a:r>
              <a:rPr lang="es-ES" dirty="0"/>
              <a:t> DEG </a:t>
            </a:r>
            <a:r>
              <a:rPr lang="es-ES" dirty="0" err="1"/>
              <a:t>analysis</a:t>
            </a:r>
            <a:r>
              <a:rPr lang="es-ES" dirty="0"/>
              <a:t>. </a:t>
            </a:r>
            <a:endParaRPr lang="en-GB" dirty="0"/>
          </a:p>
          <a:p>
            <a:pPr algn="just"/>
            <a:endParaRPr lang="en-ES" dirty="0"/>
          </a:p>
        </p:txBody>
      </p:sp>
      <p:sp>
        <p:nvSpPr>
          <p:cNvPr id="19" name="TextBox 18">
            <a:extLst>
              <a:ext uri="{FF2B5EF4-FFF2-40B4-BE49-F238E27FC236}">
                <a16:creationId xmlns:a16="http://schemas.microsoft.com/office/drawing/2014/main" id="{2C97BA5C-05B9-9EC0-FFB7-3885DB747146}"/>
              </a:ext>
            </a:extLst>
          </p:cNvPr>
          <p:cNvSpPr txBox="1"/>
          <p:nvPr/>
        </p:nvSpPr>
        <p:spPr>
          <a:xfrm>
            <a:off x="2443217" y="755470"/>
            <a:ext cx="7305566" cy="584775"/>
          </a:xfrm>
          <a:prstGeom prst="rect">
            <a:avLst/>
          </a:prstGeom>
          <a:noFill/>
        </p:spPr>
        <p:txBody>
          <a:bodyPr wrap="square" rtlCol="0">
            <a:spAutoFit/>
          </a:bodyPr>
          <a:lstStyle/>
          <a:p>
            <a:pPr algn="ctr"/>
            <a:r>
              <a:rPr lang="es-ES" sz="1600" b="1" dirty="0" err="1"/>
              <a:t>Cluster</a:t>
            </a:r>
            <a:r>
              <a:rPr lang="es-ES" sz="1600" b="1" dirty="0"/>
              <a:t> 1 </a:t>
            </a:r>
            <a:r>
              <a:rPr lang="es-ES" sz="1600" b="1" dirty="0" err="1"/>
              <a:t>is</a:t>
            </a:r>
            <a:r>
              <a:rPr lang="es-ES" sz="1600" b="1" dirty="0"/>
              <a:t> </a:t>
            </a:r>
            <a:r>
              <a:rPr lang="es-ES" sz="1600" b="1" dirty="0" err="1"/>
              <a:t>highly</a:t>
            </a:r>
            <a:r>
              <a:rPr lang="es-ES" sz="1600" b="1" dirty="0"/>
              <a:t> </a:t>
            </a:r>
            <a:r>
              <a:rPr lang="es-ES" sz="1600" b="1" dirty="0" err="1"/>
              <a:t>populated</a:t>
            </a:r>
            <a:r>
              <a:rPr lang="es-ES" sz="1600" b="1" dirty="0"/>
              <a:t> in </a:t>
            </a:r>
            <a:r>
              <a:rPr lang="es-ES" sz="1600" b="1" dirty="0" err="1"/>
              <a:t>patients</a:t>
            </a:r>
            <a:r>
              <a:rPr lang="es-ES" sz="1600" b="1" dirty="0"/>
              <a:t> </a:t>
            </a:r>
            <a:r>
              <a:rPr lang="es-ES" sz="1600" b="1" dirty="0" err="1"/>
              <a:t>that</a:t>
            </a:r>
            <a:r>
              <a:rPr lang="es-ES" sz="1600" b="1" dirty="0"/>
              <a:t> </a:t>
            </a:r>
            <a:r>
              <a:rPr lang="es-ES" sz="1600" b="1" dirty="0" err="1"/>
              <a:t>showed</a:t>
            </a:r>
            <a:r>
              <a:rPr lang="es-ES" sz="1600" b="1" dirty="0"/>
              <a:t> a “High </a:t>
            </a:r>
            <a:r>
              <a:rPr lang="es-ES" sz="1600" b="1" dirty="0" err="1"/>
              <a:t>Inflammation</a:t>
            </a:r>
            <a:r>
              <a:rPr lang="es-ES" sz="1600" b="1" dirty="0"/>
              <a:t>” </a:t>
            </a:r>
            <a:r>
              <a:rPr lang="es-ES" sz="1600" b="1" dirty="0" err="1"/>
              <a:t>profile</a:t>
            </a:r>
            <a:endParaRPr lang="en-ES" sz="1600" b="1" dirty="0"/>
          </a:p>
        </p:txBody>
      </p:sp>
    </p:spTree>
    <p:extLst>
      <p:ext uri="{BB962C8B-B14F-4D97-AF65-F5344CB8AC3E}">
        <p14:creationId xmlns:p14="http://schemas.microsoft.com/office/powerpoint/2010/main" val="2806714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C196D-AE04-2F2A-C773-1A18D64FB1C2}"/>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187AD583-A4A4-0AEF-0CA2-C8DDEFF956D2}"/>
              </a:ext>
            </a:extLst>
          </p:cNvPr>
          <p:cNvSpPr/>
          <p:nvPr/>
        </p:nvSpPr>
        <p:spPr>
          <a:xfrm>
            <a:off x="6423576" y="4756936"/>
            <a:ext cx="4779389" cy="692498"/>
          </a:xfrm>
          <a:prstGeom prst="rect">
            <a:avLst/>
          </a:prstGeom>
          <a:solidFill>
            <a:schemeClr val="bg2">
              <a:lumMod val="75000"/>
              <a:lumOff val="25000"/>
            </a:schemeClr>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ES"/>
          </a:p>
        </p:txBody>
      </p:sp>
      <p:sp>
        <p:nvSpPr>
          <p:cNvPr id="16" name="Rectangle 15">
            <a:extLst>
              <a:ext uri="{FF2B5EF4-FFF2-40B4-BE49-F238E27FC236}">
                <a16:creationId xmlns:a16="http://schemas.microsoft.com/office/drawing/2014/main" id="{F1E67D12-4DA2-5FB4-83C1-2A464D33719A}"/>
              </a:ext>
            </a:extLst>
          </p:cNvPr>
          <p:cNvSpPr/>
          <p:nvPr/>
        </p:nvSpPr>
        <p:spPr>
          <a:xfrm>
            <a:off x="6423577" y="3335373"/>
            <a:ext cx="5359928" cy="369332"/>
          </a:xfrm>
          <a:prstGeom prst="rect">
            <a:avLst/>
          </a:prstGeom>
          <a:solidFill>
            <a:schemeClr val="bg2">
              <a:lumMod val="75000"/>
              <a:lumOff val="25000"/>
            </a:schemeClr>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ES"/>
          </a:p>
        </p:txBody>
      </p:sp>
      <p:sp>
        <p:nvSpPr>
          <p:cNvPr id="15" name="Rectangle 14">
            <a:extLst>
              <a:ext uri="{FF2B5EF4-FFF2-40B4-BE49-F238E27FC236}">
                <a16:creationId xmlns:a16="http://schemas.microsoft.com/office/drawing/2014/main" id="{454B287A-6008-AF6C-5D9E-FAD276969F72}"/>
              </a:ext>
            </a:extLst>
          </p:cNvPr>
          <p:cNvSpPr/>
          <p:nvPr/>
        </p:nvSpPr>
        <p:spPr>
          <a:xfrm>
            <a:off x="6423577" y="1874031"/>
            <a:ext cx="4549223" cy="369332"/>
          </a:xfrm>
          <a:prstGeom prst="rect">
            <a:avLst/>
          </a:prstGeom>
          <a:solidFill>
            <a:schemeClr val="bg2">
              <a:lumMod val="75000"/>
              <a:lumOff val="25000"/>
            </a:schemeClr>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ES"/>
          </a:p>
        </p:txBody>
      </p:sp>
      <p:sp>
        <p:nvSpPr>
          <p:cNvPr id="6" name="Title 1">
            <a:extLst>
              <a:ext uri="{FF2B5EF4-FFF2-40B4-BE49-F238E27FC236}">
                <a16:creationId xmlns:a16="http://schemas.microsoft.com/office/drawing/2014/main" id="{F2B57DC8-5FBA-771D-0128-741DF87538E1}"/>
              </a:ext>
            </a:extLst>
          </p:cNvPr>
          <p:cNvSpPr>
            <a:spLocks noGrp="1"/>
          </p:cNvSpPr>
          <p:nvPr>
            <p:ph type="title"/>
          </p:nvPr>
        </p:nvSpPr>
        <p:spPr>
          <a:xfrm>
            <a:off x="838200" y="-93883"/>
            <a:ext cx="10515600" cy="1325563"/>
          </a:xfrm>
        </p:spPr>
        <p:txBody>
          <a:bodyPr>
            <a:normAutofit/>
          </a:bodyPr>
          <a:lstStyle/>
          <a:p>
            <a:pPr algn="ctr"/>
            <a:r>
              <a:rPr lang="en-ES" sz="2800" b="1" dirty="0"/>
              <a:t>Clustering, Pericytes Subtypes and DCATS</a:t>
            </a:r>
          </a:p>
        </p:txBody>
      </p:sp>
      <p:sp>
        <p:nvSpPr>
          <p:cNvPr id="2" name="TextBox 1">
            <a:extLst>
              <a:ext uri="{FF2B5EF4-FFF2-40B4-BE49-F238E27FC236}">
                <a16:creationId xmlns:a16="http://schemas.microsoft.com/office/drawing/2014/main" id="{B666AAB6-0655-00E2-CE8D-CF1646EFB22C}"/>
              </a:ext>
            </a:extLst>
          </p:cNvPr>
          <p:cNvSpPr txBox="1"/>
          <p:nvPr/>
        </p:nvSpPr>
        <p:spPr>
          <a:xfrm>
            <a:off x="584461" y="2945114"/>
            <a:ext cx="4213782" cy="1477328"/>
          </a:xfrm>
          <a:prstGeom prst="rect">
            <a:avLst/>
          </a:prstGeom>
          <a:noFill/>
        </p:spPr>
        <p:txBody>
          <a:bodyPr wrap="square" rtlCol="0">
            <a:spAutoFit/>
          </a:bodyPr>
          <a:lstStyle/>
          <a:p>
            <a:pPr algn="just"/>
            <a:r>
              <a:rPr lang="es-ES" dirty="0"/>
              <a:t>As </a:t>
            </a:r>
            <a:r>
              <a:rPr lang="es-ES" dirty="0" err="1"/>
              <a:t>we</a:t>
            </a:r>
            <a:r>
              <a:rPr lang="es-ES" dirty="0"/>
              <a:t> </a:t>
            </a:r>
            <a:r>
              <a:rPr lang="es-ES" dirty="0" err="1"/>
              <a:t>have</a:t>
            </a:r>
            <a:r>
              <a:rPr lang="es-ES" dirty="0"/>
              <a:t> </a:t>
            </a:r>
            <a:r>
              <a:rPr lang="es-ES" dirty="0" err="1"/>
              <a:t>spotted</a:t>
            </a:r>
            <a:r>
              <a:rPr lang="es-ES" dirty="0"/>
              <a:t> </a:t>
            </a:r>
            <a:r>
              <a:rPr lang="es-ES" dirty="0" err="1"/>
              <a:t>the</a:t>
            </a:r>
            <a:r>
              <a:rPr lang="es-ES" dirty="0"/>
              <a:t> </a:t>
            </a:r>
            <a:r>
              <a:rPr lang="es-ES" dirty="0" err="1"/>
              <a:t>different</a:t>
            </a:r>
            <a:r>
              <a:rPr lang="es-ES" dirty="0"/>
              <a:t> </a:t>
            </a:r>
            <a:r>
              <a:rPr lang="es-ES" dirty="0" err="1"/>
              <a:t>cluster</a:t>
            </a:r>
            <a:r>
              <a:rPr lang="es-ES" dirty="0"/>
              <a:t> </a:t>
            </a:r>
            <a:r>
              <a:rPr lang="es-ES" dirty="0" err="1"/>
              <a:t>populations</a:t>
            </a:r>
            <a:r>
              <a:rPr lang="es-ES" dirty="0"/>
              <a:t> </a:t>
            </a:r>
            <a:r>
              <a:rPr lang="es-ES" dirty="0" err="1"/>
              <a:t>across</a:t>
            </a:r>
            <a:r>
              <a:rPr lang="es-ES" dirty="0"/>
              <a:t> </a:t>
            </a:r>
            <a:r>
              <a:rPr lang="es-ES" dirty="0" err="1"/>
              <a:t>Conditions</a:t>
            </a:r>
            <a:r>
              <a:rPr lang="es-ES" dirty="0"/>
              <a:t>/</a:t>
            </a:r>
            <a:r>
              <a:rPr lang="es-ES" dirty="0" err="1"/>
              <a:t>Patients</a:t>
            </a:r>
            <a:r>
              <a:rPr lang="es-ES" dirty="0"/>
              <a:t>, </a:t>
            </a:r>
            <a:r>
              <a:rPr lang="es-ES" dirty="0" err="1"/>
              <a:t>it</a:t>
            </a:r>
            <a:r>
              <a:rPr lang="es-ES" dirty="0"/>
              <a:t> </a:t>
            </a:r>
            <a:r>
              <a:rPr lang="es-ES" dirty="0" err="1"/>
              <a:t>would</a:t>
            </a:r>
            <a:r>
              <a:rPr lang="es-ES" dirty="0"/>
              <a:t> be </a:t>
            </a:r>
            <a:r>
              <a:rPr lang="es-ES" dirty="0" err="1"/>
              <a:t>interesting</a:t>
            </a:r>
            <a:r>
              <a:rPr lang="es-ES" dirty="0"/>
              <a:t> </a:t>
            </a:r>
            <a:r>
              <a:rPr lang="es-ES" dirty="0" err="1"/>
              <a:t>to</a:t>
            </a:r>
            <a:r>
              <a:rPr lang="es-ES" dirty="0"/>
              <a:t> </a:t>
            </a:r>
            <a:r>
              <a:rPr lang="es-ES" dirty="0" err="1"/>
              <a:t>see</a:t>
            </a:r>
            <a:r>
              <a:rPr lang="es-ES" dirty="0"/>
              <a:t> </a:t>
            </a:r>
            <a:r>
              <a:rPr lang="es-ES" dirty="0" err="1"/>
              <a:t>the</a:t>
            </a:r>
            <a:r>
              <a:rPr lang="es-ES" dirty="0"/>
              <a:t> </a:t>
            </a:r>
            <a:r>
              <a:rPr lang="es-ES" b="1" dirty="0" err="1"/>
              <a:t>functional</a:t>
            </a:r>
            <a:r>
              <a:rPr lang="es-ES" b="1" dirty="0"/>
              <a:t> </a:t>
            </a:r>
            <a:r>
              <a:rPr lang="es-ES" b="1" dirty="0" err="1"/>
              <a:t>profile</a:t>
            </a:r>
            <a:r>
              <a:rPr lang="es-ES" dirty="0"/>
              <a:t> </a:t>
            </a:r>
            <a:r>
              <a:rPr lang="es-ES" dirty="0" err="1"/>
              <a:t>of</a:t>
            </a:r>
            <a:r>
              <a:rPr lang="es-ES" dirty="0"/>
              <a:t> </a:t>
            </a:r>
            <a:r>
              <a:rPr lang="es-ES" dirty="0" err="1"/>
              <a:t>each</a:t>
            </a:r>
            <a:r>
              <a:rPr lang="es-ES" dirty="0"/>
              <a:t> </a:t>
            </a:r>
            <a:r>
              <a:rPr lang="es-ES" dirty="0" err="1"/>
              <a:t>cluster</a:t>
            </a:r>
            <a:endParaRPr lang="en-GB" dirty="0"/>
          </a:p>
          <a:p>
            <a:pPr algn="just"/>
            <a:endParaRPr lang="en-ES" dirty="0"/>
          </a:p>
        </p:txBody>
      </p:sp>
      <p:sp>
        <p:nvSpPr>
          <p:cNvPr id="3" name="Right Arrow 2">
            <a:extLst>
              <a:ext uri="{FF2B5EF4-FFF2-40B4-BE49-F238E27FC236}">
                <a16:creationId xmlns:a16="http://schemas.microsoft.com/office/drawing/2014/main" id="{A406ED8D-BD29-BDBF-440B-D0012E62D595}"/>
              </a:ext>
            </a:extLst>
          </p:cNvPr>
          <p:cNvSpPr/>
          <p:nvPr/>
        </p:nvSpPr>
        <p:spPr>
          <a:xfrm>
            <a:off x="5033913" y="3400974"/>
            <a:ext cx="895546" cy="282804"/>
          </a:xfrm>
          <a:prstGeom prst="rightArrow">
            <a:avLst/>
          </a:prstGeom>
          <a:solidFill>
            <a:schemeClr val="bg2">
              <a:lumMod val="25000"/>
              <a:lumOff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ES"/>
          </a:p>
        </p:txBody>
      </p:sp>
      <p:sp>
        <p:nvSpPr>
          <p:cNvPr id="4" name="TextBox 3">
            <a:extLst>
              <a:ext uri="{FF2B5EF4-FFF2-40B4-BE49-F238E27FC236}">
                <a16:creationId xmlns:a16="http://schemas.microsoft.com/office/drawing/2014/main" id="{8772FCAB-9AF6-DCD3-3C4E-0BDB9C0E13B0}"/>
              </a:ext>
            </a:extLst>
          </p:cNvPr>
          <p:cNvSpPr txBox="1"/>
          <p:nvPr/>
        </p:nvSpPr>
        <p:spPr>
          <a:xfrm>
            <a:off x="6423577" y="1874031"/>
            <a:ext cx="4779389" cy="369332"/>
          </a:xfrm>
          <a:prstGeom prst="rect">
            <a:avLst/>
          </a:prstGeom>
          <a:noFill/>
        </p:spPr>
        <p:txBody>
          <a:bodyPr wrap="square" rtlCol="0">
            <a:spAutoFit/>
          </a:bodyPr>
          <a:lstStyle/>
          <a:p>
            <a:r>
              <a:rPr lang="en-ES" dirty="0"/>
              <a:t>1. Choose a functionally related set of genes</a:t>
            </a:r>
          </a:p>
        </p:txBody>
      </p:sp>
      <p:sp>
        <p:nvSpPr>
          <p:cNvPr id="8" name="TextBox 7">
            <a:extLst>
              <a:ext uri="{FF2B5EF4-FFF2-40B4-BE49-F238E27FC236}">
                <a16:creationId xmlns:a16="http://schemas.microsoft.com/office/drawing/2014/main" id="{4789FF19-1338-A65A-DC21-5B9AE37F91FC}"/>
              </a:ext>
            </a:extLst>
          </p:cNvPr>
          <p:cNvSpPr txBox="1"/>
          <p:nvPr/>
        </p:nvSpPr>
        <p:spPr>
          <a:xfrm>
            <a:off x="6423577" y="3341761"/>
            <a:ext cx="5444766" cy="369332"/>
          </a:xfrm>
          <a:prstGeom prst="rect">
            <a:avLst/>
          </a:prstGeom>
          <a:noFill/>
        </p:spPr>
        <p:txBody>
          <a:bodyPr wrap="square" rtlCol="0">
            <a:spAutoFit/>
          </a:bodyPr>
          <a:lstStyle/>
          <a:p>
            <a:r>
              <a:rPr lang="en-ES" dirty="0"/>
              <a:t>2. Compute per cell score using “AddModuleScore( )” </a:t>
            </a:r>
          </a:p>
        </p:txBody>
      </p:sp>
      <p:sp>
        <p:nvSpPr>
          <p:cNvPr id="9" name="TextBox 8">
            <a:extLst>
              <a:ext uri="{FF2B5EF4-FFF2-40B4-BE49-F238E27FC236}">
                <a16:creationId xmlns:a16="http://schemas.microsoft.com/office/drawing/2014/main" id="{1D8F3AEA-581C-5421-685F-11F06C46FA46}"/>
              </a:ext>
            </a:extLst>
          </p:cNvPr>
          <p:cNvSpPr txBox="1"/>
          <p:nvPr/>
        </p:nvSpPr>
        <p:spPr>
          <a:xfrm>
            <a:off x="6423577" y="4803103"/>
            <a:ext cx="4779389" cy="646331"/>
          </a:xfrm>
          <a:prstGeom prst="rect">
            <a:avLst/>
          </a:prstGeom>
          <a:noFill/>
        </p:spPr>
        <p:txBody>
          <a:bodyPr wrap="square" rtlCol="0">
            <a:spAutoFit/>
          </a:bodyPr>
          <a:lstStyle/>
          <a:p>
            <a:r>
              <a:rPr lang="en-ES" dirty="0"/>
              <a:t>3. Group cells by cluster and compute average score per cluster</a:t>
            </a:r>
          </a:p>
        </p:txBody>
      </p:sp>
      <p:sp>
        <p:nvSpPr>
          <p:cNvPr id="10" name="Down Arrow 9">
            <a:extLst>
              <a:ext uri="{FF2B5EF4-FFF2-40B4-BE49-F238E27FC236}">
                <a16:creationId xmlns:a16="http://schemas.microsoft.com/office/drawing/2014/main" id="{604B6781-A8CC-305D-E4FC-8F5D4CEC2DBD}"/>
              </a:ext>
            </a:extLst>
          </p:cNvPr>
          <p:cNvSpPr/>
          <p:nvPr/>
        </p:nvSpPr>
        <p:spPr>
          <a:xfrm>
            <a:off x="8669936" y="2416158"/>
            <a:ext cx="286669" cy="818725"/>
          </a:xfrm>
          <a:prstGeom prst="downArrow">
            <a:avLst/>
          </a:prstGeom>
          <a:solidFill>
            <a:schemeClr val="bg2">
              <a:lumMod val="25000"/>
              <a:lumOff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ES"/>
          </a:p>
        </p:txBody>
      </p:sp>
      <p:sp>
        <p:nvSpPr>
          <p:cNvPr id="14" name="Down Arrow 13">
            <a:extLst>
              <a:ext uri="{FF2B5EF4-FFF2-40B4-BE49-F238E27FC236}">
                <a16:creationId xmlns:a16="http://schemas.microsoft.com/office/drawing/2014/main" id="{F1B6BE00-62AE-844C-0445-22ADC993B674}"/>
              </a:ext>
            </a:extLst>
          </p:cNvPr>
          <p:cNvSpPr/>
          <p:nvPr/>
        </p:nvSpPr>
        <p:spPr>
          <a:xfrm>
            <a:off x="8669935" y="3882921"/>
            <a:ext cx="286669" cy="818725"/>
          </a:xfrm>
          <a:prstGeom prst="downArrow">
            <a:avLst/>
          </a:prstGeom>
          <a:solidFill>
            <a:schemeClr val="bg2">
              <a:lumMod val="25000"/>
              <a:lumOff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ES"/>
          </a:p>
        </p:txBody>
      </p:sp>
      <p:sp>
        <p:nvSpPr>
          <p:cNvPr id="20" name="TextBox 19">
            <a:extLst>
              <a:ext uri="{FF2B5EF4-FFF2-40B4-BE49-F238E27FC236}">
                <a16:creationId xmlns:a16="http://schemas.microsoft.com/office/drawing/2014/main" id="{215408DD-3DCE-8941-9D8B-928FA9F6F0B3}"/>
              </a:ext>
            </a:extLst>
          </p:cNvPr>
          <p:cNvSpPr txBox="1"/>
          <p:nvPr/>
        </p:nvSpPr>
        <p:spPr>
          <a:xfrm>
            <a:off x="2443217" y="755470"/>
            <a:ext cx="7305566" cy="584775"/>
          </a:xfrm>
          <a:prstGeom prst="rect">
            <a:avLst/>
          </a:prstGeom>
          <a:noFill/>
        </p:spPr>
        <p:txBody>
          <a:bodyPr wrap="square" rtlCol="0">
            <a:spAutoFit/>
          </a:bodyPr>
          <a:lstStyle/>
          <a:p>
            <a:pPr algn="ctr"/>
            <a:r>
              <a:rPr lang="es-ES" sz="1600" b="1" dirty="0" err="1"/>
              <a:t>Cluster</a:t>
            </a:r>
            <a:r>
              <a:rPr lang="es-ES" sz="1600" b="1" dirty="0"/>
              <a:t> 1 and 3 </a:t>
            </a:r>
            <a:r>
              <a:rPr lang="es-ES" sz="1600" b="1" dirty="0" err="1"/>
              <a:t>pericytes</a:t>
            </a:r>
            <a:r>
              <a:rPr lang="es-ES" sz="1600" b="1" dirty="0"/>
              <a:t> (</a:t>
            </a:r>
            <a:r>
              <a:rPr lang="es-ES" sz="1600" b="1" dirty="0" err="1"/>
              <a:t>Overexpressed</a:t>
            </a:r>
            <a:r>
              <a:rPr lang="es-ES" sz="1600" b="1" dirty="0"/>
              <a:t> in </a:t>
            </a:r>
            <a:r>
              <a:rPr lang="es-ES" sz="1600" b="1" dirty="0" err="1"/>
              <a:t>Inflamed</a:t>
            </a:r>
            <a:r>
              <a:rPr lang="es-ES" sz="1600" b="1" dirty="0"/>
              <a:t>) show a </a:t>
            </a:r>
            <a:r>
              <a:rPr lang="es-ES" sz="1600" b="1" dirty="0" err="1"/>
              <a:t>clear</a:t>
            </a:r>
            <a:r>
              <a:rPr lang="es-ES" sz="1600" b="1" dirty="0"/>
              <a:t> Pro-</a:t>
            </a:r>
            <a:r>
              <a:rPr lang="es-ES" sz="1600" b="1" dirty="0" err="1"/>
              <a:t>Inflammatory</a:t>
            </a:r>
            <a:r>
              <a:rPr lang="es-ES" sz="1600" b="1" dirty="0"/>
              <a:t> </a:t>
            </a:r>
            <a:r>
              <a:rPr lang="es-ES" sz="1600" b="1" dirty="0" err="1"/>
              <a:t>cell</a:t>
            </a:r>
            <a:r>
              <a:rPr lang="es-ES" sz="1600" b="1" dirty="0"/>
              <a:t> </a:t>
            </a:r>
            <a:r>
              <a:rPr lang="es-ES" sz="1600" b="1" dirty="0" err="1"/>
              <a:t>state</a:t>
            </a:r>
            <a:endParaRPr lang="en-ES" sz="1600" b="1" dirty="0"/>
          </a:p>
        </p:txBody>
      </p:sp>
    </p:spTree>
    <p:extLst>
      <p:ext uri="{BB962C8B-B14F-4D97-AF65-F5344CB8AC3E}">
        <p14:creationId xmlns:p14="http://schemas.microsoft.com/office/powerpoint/2010/main" val="3552560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FF834-53FB-8D1F-7A83-1B4633EF915C}"/>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14FC652-B90A-0C77-9A21-065966950882}"/>
              </a:ext>
            </a:extLst>
          </p:cNvPr>
          <p:cNvSpPr>
            <a:spLocks noGrp="1"/>
          </p:cNvSpPr>
          <p:nvPr>
            <p:ph type="title"/>
          </p:nvPr>
        </p:nvSpPr>
        <p:spPr>
          <a:xfrm>
            <a:off x="838200" y="-93883"/>
            <a:ext cx="10515600" cy="1325563"/>
          </a:xfrm>
        </p:spPr>
        <p:txBody>
          <a:bodyPr>
            <a:normAutofit/>
          </a:bodyPr>
          <a:lstStyle/>
          <a:p>
            <a:pPr algn="ctr"/>
            <a:r>
              <a:rPr lang="en-ES" sz="2800" b="1" dirty="0"/>
              <a:t>Clustering, Pericytes Subtypes and DCATS</a:t>
            </a:r>
          </a:p>
        </p:txBody>
      </p:sp>
      <p:sp>
        <p:nvSpPr>
          <p:cNvPr id="7" name="TextBox 6">
            <a:extLst>
              <a:ext uri="{FF2B5EF4-FFF2-40B4-BE49-F238E27FC236}">
                <a16:creationId xmlns:a16="http://schemas.microsoft.com/office/drawing/2014/main" id="{E6A25C73-4C51-E2DC-FEFD-59000A59FE87}"/>
              </a:ext>
            </a:extLst>
          </p:cNvPr>
          <p:cNvSpPr txBox="1"/>
          <p:nvPr/>
        </p:nvSpPr>
        <p:spPr>
          <a:xfrm>
            <a:off x="2443217" y="755470"/>
            <a:ext cx="7305566" cy="369332"/>
          </a:xfrm>
          <a:prstGeom prst="rect">
            <a:avLst/>
          </a:prstGeom>
          <a:noFill/>
        </p:spPr>
        <p:txBody>
          <a:bodyPr wrap="square" rtlCol="0">
            <a:spAutoFit/>
          </a:bodyPr>
          <a:lstStyle/>
          <a:p>
            <a:pPr algn="ctr"/>
            <a:r>
              <a:rPr lang="es-ES" b="1" dirty="0" err="1"/>
              <a:t>Cluster</a:t>
            </a:r>
            <a:r>
              <a:rPr lang="es-ES" b="1" dirty="0"/>
              <a:t> </a:t>
            </a:r>
            <a:r>
              <a:rPr lang="es-ES" b="1" dirty="0" err="1"/>
              <a:t>Functional</a:t>
            </a:r>
            <a:r>
              <a:rPr lang="es-ES" b="1" dirty="0"/>
              <a:t> </a:t>
            </a:r>
            <a:r>
              <a:rPr lang="es-ES" b="1" dirty="0" err="1"/>
              <a:t>Profiles</a:t>
            </a:r>
            <a:endParaRPr lang="en-ES" b="1" dirty="0"/>
          </a:p>
        </p:txBody>
      </p:sp>
      <p:sp>
        <p:nvSpPr>
          <p:cNvPr id="18" name="TextBox 17">
            <a:extLst>
              <a:ext uri="{FF2B5EF4-FFF2-40B4-BE49-F238E27FC236}">
                <a16:creationId xmlns:a16="http://schemas.microsoft.com/office/drawing/2014/main" id="{23B37E34-F138-3A00-2817-ECA39BB79841}"/>
              </a:ext>
            </a:extLst>
          </p:cNvPr>
          <p:cNvSpPr txBox="1"/>
          <p:nvPr/>
        </p:nvSpPr>
        <p:spPr>
          <a:xfrm>
            <a:off x="743856" y="2081033"/>
            <a:ext cx="4270342" cy="1908215"/>
          </a:xfrm>
          <a:prstGeom prst="rect">
            <a:avLst/>
          </a:prstGeom>
          <a:noFill/>
        </p:spPr>
        <p:txBody>
          <a:bodyPr wrap="square" rtlCol="0">
            <a:spAutoFit/>
          </a:bodyPr>
          <a:lstStyle/>
          <a:p>
            <a:r>
              <a:rPr lang="en-ES" b="1" dirty="0"/>
              <a:t>Immune Cells activation and Adhesion:</a:t>
            </a:r>
          </a:p>
          <a:p>
            <a:endParaRPr lang="en-ES" b="1" dirty="0"/>
          </a:p>
          <a:p>
            <a:endParaRPr lang="en-ES" b="1" dirty="0"/>
          </a:p>
          <a:p>
            <a:endParaRPr lang="en-ES" b="1" dirty="0"/>
          </a:p>
          <a:p>
            <a:r>
              <a:rPr lang="en-ES" sz="1400" b="1" dirty="0"/>
              <a:t>c(“VCAM1”, “ICAM1”, “SELE”, “SELPLG”, “PECAM1”, ”CD44”, “SERPING1”)</a:t>
            </a:r>
          </a:p>
          <a:p>
            <a:endParaRPr lang="en-ES" b="1" dirty="0"/>
          </a:p>
        </p:txBody>
      </p:sp>
      <p:pic>
        <p:nvPicPr>
          <p:cNvPr id="20" name="Picture 19" descr="A graph of red and blue squares&#10;&#10;AI-generated content may be incorrect.">
            <a:extLst>
              <a:ext uri="{FF2B5EF4-FFF2-40B4-BE49-F238E27FC236}">
                <a16:creationId xmlns:a16="http://schemas.microsoft.com/office/drawing/2014/main" id="{D04E8A73-C825-FBED-E8D0-81DC1B34E522}"/>
              </a:ext>
            </a:extLst>
          </p:cNvPr>
          <p:cNvPicPr>
            <a:picLocks noChangeAspect="1"/>
          </p:cNvPicPr>
          <p:nvPr/>
        </p:nvPicPr>
        <p:blipFill>
          <a:blip r:embed="rId2"/>
          <a:stretch>
            <a:fillRect/>
          </a:stretch>
        </p:blipFill>
        <p:spPr>
          <a:xfrm>
            <a:off x="5730487" y="1755432"/>
            <a:ext cx="6254684" cy="4467631"/>
          </a:xfrm>
          <a:prstGeom prst="rect">
            <a:avLst/>
          </a:prstGeom>
        </p:spPr>
      </p:pic>
      <p:sp>
        <p:nvSpPr>
          <p:cNvPr id="21" name="TextBox 20">
            <a:extLst>
              <a:ext uri="{FF2B5EF4-FFF2-40B4-BE49-F238E27FC236}">
                <a16:creationId xmlns:a16="http://schemas.microsoft.com/office/drawing/2014/main" id="{F75521BD-E81F-81F7-6CA3-A25357C7FF76}"/>
              </a:ext>
            </a:extLst>
          </p:cNvPr>
          <p:cNvSpPr txBox="1"/>
          <p:nvPr/>
        </p:nvSpPr>
        <p:spPr>
          <a:xfrm>
            <a:off x="743856" y="4297481"/>
            <a:ext cx="4270342" cy="1477328"/>
          </a:xfrm>
          <a:prstGeom prst="rect">
            <a:avLst/>
          </a:prstGeom>
          <a:noFill/>
        </p:spPr>
        <p:txBody>
          <a:bodyPr wrap="square" rtlCol="0">
            <a:spAutoFit/>
          </a:bodyPr>
          <a:lstStyle/>
          <a:p>
            <a:pPr algn="just"/>
            <a:r>
              <a:rPr lang="en-ES" dirty="0"/>
              <a:t>Accounts for genes related to diapedesis, Immune celll adhesion and activation.</a:t>
            </a:r>
          </a:p>
          <a:p>
            <a:pPr algn="just"/>
            <a:endParaRPr lang="en-ES" dirty="0"/>
          </a:p>
          <a:p>
            <a:pPr algn="just"/>
            <a:r>
              <a:rPr lang="en-ES" dirty="0"/>
              <a:t>Cluster 1, 3 and 5 exhibit the highest scores</a:t>
            </a:r>
          </a:p>
        </p:txBody>
      </p:sp>
    </p:spTree>
    <p:extLst>
      <p:ext uri="{BB962C8B-B14F-4D97-AF65-F5344CB8AC3E}">
        <p14:creationId xmlns:p14="http://schemas.microsoft.com/office/powerpoint/2010/main" val="1860427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A3ED3-8A6B-8E9F-29EC-EEE9D0AD778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D8E9A72-E494-3B24-54E5-81DBFB6D575E}"/>
              </a:ext>
            </a:extLst>
          </p:cNvPr>
          <p:cNvSpPr>
            <a:spLocks noGrp="1"/>
          </p:cNvSpPr>
          <p:nvPr>
            <p:ph type="title"/>
          </p:nvPr>
        </p:nvSpPr>
        <p:spPr>
          <a:xfrm>
            <a:off x="838200" y="-93883"/>
            <a:ext cx="10515600" cy="1325563"/>
          </a:xfrm>
        </p:spPr>
        <p:txBody>
          <a:bodyPr>
            <a:normAutofit/>
          </a:bodyPr>
          <a:lstStyle/>
          <a:p>
            <a:pPr algn="ctr"/>
            <a:r>
              <a:rPr lang="en-ES" sz="2800" b="1" dirty="0"/>
              <a:t>Clustering, Pericytes Subtypes and DCATS</a:t>
            </a:r>
          </a:p>
        </p:txBody>
      </p:sp>
      <p:sp>
        <p:nvSpPr>
          <p:cNvPr id="7" name="TextBox 6">
            <a:extLst>
              <a:ext uri="{FF2B5EF4-FFF2-40B4-BE49-F238E27FC236}">
                <a16:creationId xmlns:a16="http://schemas.microsoft.com/office/drawing/2014/main" id="{626932FE-B329-C0AE-A0EE-61378888C979}"/>
              </a:ext>
            </a:extLst>
          </p:cNvPr>
          <p:cNvSpPr txBox="1"/>
          <p:nvPr/>
        </p:nvSpPr>
        <p:spPr>
          <a:xfrm>
            <a:off x="2443217" y="755470"/>
            <a:ext cx="7305566" cy="369332"/>
          </a:xfrm>
          <a:prstGeom prst="rect">
            <a:avLst/>
          </a:prstGeom>
          <a:noFill/>
        </p:spPr>
        <p:txBody>
          <a:bodyPr wrap="square" rtlCol="0">
            <a:spAutoFit/>
          </a:bodyPr>
          <a:lstStyle/>
          <a:p>
            <a:pPr algn="ctr"/>
            <a:r>
              <a:rPr lang="es-ES" b="1" dirty="0" err="1"/>
              <a:t>Cluster</a:t>
            </a:r>
            <a:r>
              <a:rPr lang="es-ES" b="1" dirty="0"/>
              <a:t> </a:t>
            </a:r>
            <a:r>
              <a:rPr lang="es-ES" b="1" dirty="0" err="1"/>
              <a:t>Functional</a:t>
            </a:r>
            <a:r>
              <a:rPr lang="es-ES" b="1" dirty="0"/>
              <a:t> </a:t>
            </a:r>
            <a:r>
              <a:rPr lang="es-ES" b="1" dirty="0" err="1"/>
              <a:t>Profiles</a:t>
            </a:r>
            <a:endParaRPr lang="en-ES" b="1" dirty="0"/>
          </a:p>
        </p:txBody>
      </p:sp>
      <p:sp>
        <p:nvSpPr>
          <p:cNvPr id="18" name="TextBox 17">
            <a:extLst>
              <a:ext uri="{FF2B5EF4-FFF2-40B4-BE49-F238E27FC236}">
                <a16:creationId xmlns:a16="http://schemas.microsoft.com/office/drawing/2014/main" id="{15F6A9A9-2FC1-CF62-A784-DA9B4ABEC376}"/>
              </a:ext>
            </a:extLst>
          </p:cNvPr>
          <p:cNvSpPr txBox="1"/>
          <p:nvPr/>
        </p:nvSpPr>
        <p:spPr>
          <a:xfrm>
            <a:off x="435429" y="2081033"/>
            <a:ext cx="4270342" cy="2062103"/>
          </a:xfrm>
          <a:prstGeom prst="rect">
            <a:avLst/>
          </a:prstGeom>
          <a:noFill/>
        </p:spPr>
        <p:txBody>
          <a:bodyPr wrap="square" rtlCol="0">
            <a:spAutoFit/>
          </a:bodyPr>
          <a:lstStyle/>
          <a:p>
            <a:r>
              <a:rPr lang="en-ES" b="1" dirty="0"/>
              <a:t>Cytokines Activation</a:t>
            </a:r>
          </a:p>
          <a:p>
            <a:endParaRPr lang="en-ES" b="1" dirty="0"/>
          </a:p>
          <a:p>
            <a:endParaRPr lang="en-ES" b="1" dirty="0"/>
          </a:p>
          <a:p>
            <a:r>
              <a:rPr lang="en-ES" sz="1400" b="1" dirty="0"/>
              <a:t>c(</a:t>
            </a:r>
            <a:r>
              <a:rPr lang="en-GB" sz="1400" b="1" dirty="0"/>
              <a:t>"CCL2", "CCL5", "CXCL1", "CXCL1", "CXCL8", "IL6", "TNF", "IL33", "CCL19", "CCL21", "MIF", "TNFRSF25", "TNFSF15", "IL11", "IL6R", "IL1R2", "IL1R1", "OSMR", "IL7”)</a:t>
            </a:r>
            <a:endParaRPr lang="en-ES" sz="1400" b="1" dirty="0"/>
          </a:p>
          <a:p>
            <a:endParaRPr lang="en-ES" b="1" dirty="0"/>
          </a:p>
        </p:txBody>
      </p:sp>
      <p:sp>
        <p:nvSpPr>
          <p:cNvPr id="21" name="TextBox 20">
            <a:extLst>
              <a:ext uri="{FF2B5EF4-FFF2-40B4-BE49-F238E27FC236}">
                <a16:creationId xmlns:a16="http://schemas.microsoft.com/office/drawing/2014/main" id="{613EDEE7-4C3F-620D-9489-3306C30993E4}"/>
              </a:ext>
            </a:extLst>
          </p:cNvPr>
          <p:cNvSpPr txBox="1"/>
          <p:nvPr/>
        </p:nvSpPr>
        <p:spPr>
          <a:xfrm>
            <a:off x="435429" y="4297481"/>
            <a:ext cx="4673113" cy="1200329"/>
          </a:xfrm>
          <a:prstGeom prst="rect">
            <a:avLst/>
          </a:prstGeom>
          <a:noFill/>
        </p:spPr>
        <p:txBody>
          <a:bodyPr wrap="square" rtlCol="0">
            <a:spAutoFit/>
          </a:bodyPr>
          <a:lstStyle/>
          <a:p>
            <a:pPr algn="just"/>
            <a:r>
              <a:rPr lang="en-ES" dirty="0"/>
              <a:t>Accounts for genes related pro inflammatory signaling and cytokine/chemokine networks</a:t>
            </a:r>
          </a:p>
          <a:p>
            <a:pPr algn="just"/>
            <a:endParaRPr lang="en-ES" dirty="0"/>
          </a:p>
          <a:p>
            <a:pPr algn="just"/>
            <a:r>
              <a:rPr lang="en-ES" dirty="0"/>
              <a:t>Cluster 1 and 3 exhibit the highest scores</a:t>
            </a:r>
          </a:p>
        </p:txBody>
      </p:sp>
      <p:pic>
        <p:nvPicPr>
          <p:cNvPr id="3" name="Picture 2" descr="A graph with red and blue squares&#10;&#10;AI-generated content may be incorrect.">
            <a:extLst>
              <a:ext uri="{FF2B5EF4-FFF2-40B4-BE49-F238E27FC236}">
                <a16:creationId xmlns:a16="http://schemas.microsoft.com/office/drawing/2014/main" id="{51D23C28-6C89-462C-4F32-C8DBB77F5D81}"/>
              </a:ext>
            </a:extLst>
          </p:cNvPr>
          <p:cNvPicPr>
            <a:picLocks noChangeAspect="1"/>
          </p:cNvPicPr>
          <p:nvPr/>
        </p:nvPicPr>
        <p:blipFill>
          <a:blip r:embed="rId2"/>
          <a:stretch>
            <a:fillRect/>
          </a:stretch>
        </p:blipFill>
        <p:spPr>
          <a:xfrm>
            <a:off x="5634684" y="1518356"/>
            <a:ext cx="6238640" cy="4456171"/>
          </a:xfrm>
          <a:prstGeom prst="rect">
            <a:avLst/>
          </a:prstGeom>
        </p:spPr>
      </p:pic>
    </p:spTree>
    <p:extLst>
      <p:ext uri="{BB962C8B-B14F-4D97-AF65-F5344CB8AC3E}">
        <p14:creationId xmlns:p14="http://schemas.microsoft.com/office/powerpoint/2010/main" val="3783404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DF104-5882-1856-1A49-597EF08707A8}"/>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55A04FD4-E9A4-CEF0-7192-FB9A385ED804}"/>
              </a:ext>
            </a:extLst>
          </p:cNvPr>
          <p:cNvSpPr>
            <a:spLocks noGrp="1"/>
          </p:cNvSpPr>
          <p:nvPr>
            <p:ph type="title"/>
          </p:nvPr>
        </p:nvSpPr>
        <p:spPr>
          <a:xfrm>
            <a:off x="838200" y="-93883"/>
            <a:ext cx="10515600" cy="1325563"/>
          </a:xfrm>
        </p:spPr>
        <p:txBody>
          <a:bodyPr>
            <a:normAutofit/>
          </a:bodyPr>
          <a:lstStyle/>
          <a:p>
            <a:pPr algn="ctr"/>
            <a:r>
              <a:rPr lang="en-ES" sz="2800" b="1" dirty="0"/>
              <a:t>Clustering, Pericytes Subtypes and DCATS</a:t>
            </a:r>
          </a:p>
        </p:txBody>
      </p:sp>
      <p:sp>
        <p:nvSpPr>
          <p:cNvPr id="7" name="TextBox 6">
            <a:extLst>
              <a:ext uri="{FF2B5EF4-FFF2-40B4-BE49-F238E27FC236}">
                <a16:creationId xmlns:a16="http://schemas.microsoft.com/office/drawing/2014/main" id="{98D48367-BDA3-7DA7-34D6-CF27901021D5}"/>
              </a:ext>
            </a:extLst>
          </p:cNvPr>
          <p:cNvSpPr txBox="1"/>
          <p:nvPr/>
        </p:nvSpPr>
        <p:spPr>
          <a:xfrm>
            <a:off x="2443217" y="755470"/>
            <a:ext cx="7305566" cy="369332"/>
          </a:xfrm>
          <a:prstGeom prst="rect">
            <a:avLst/>
          </a:prstGeom>
          <a:noFill/>
        </p:spPr>
        <p:txBody>
          <a:bodyPr wrap="square" rtlCol="0">
            <a:spAutoFit/>
          </a:bodyPr>
          <a:lstStyle/>
          <a:p>
            <a:pPr algn="ctr"/>
            <a:r>
              <a:rPr lang="es-ES" b="1" dirty="0" err="1"/>
              <a:t>Cluster</a:t>
            </a:r>
            <a:r>
              <a:rPr lang="es-ES" b="1" dirty="0"/>
              <a:t> </a:t>
            </a:r>
            <a:r>
              <a:rPr lang="es-ES" b="1" dirty="0" err="1"/>
              <a:t>Functional</a:t>
            </a:r>
            <a:r>
              <a:rPr lang="es-ES" b="1" dirty="0"/>
              <a:t> </a:t>
            </a:r>
            <a:r>
              <a:rPr lang="es-ES" b="1" dirty="0" err="1"/>
              <a:t>Profiles</a:t>
            </a:r>
            <a:endParaRPr lang="en-ES" b="1" dirty="0"/>
          </a:p>
        </p:txBody>
      </p:sp>
      <p:sp>
        <p:nvSpPr>
          <p:cNvPr id="18" name="TextBox 17">
            <a:extLst>
              <a:ext uri="{FF2B5EF4-FFF2-40B4-BE49-F238E27FC236}">
                <a16:creationId xmlns:a16="http://schemas.microsoft.com/office/drawing/2014/main" id="{EB831387-6BCC-D14C-FA00-9D4942B6B6BC}"/>
              </a:ext>
            </a:extLst>
          </p:cNvPr>
          <p:cNvSpPr txBox="1"/>
          <p:nvPr/>
        </p:nvSpPr>
        <p:spPr>
          <a:xfrm>
            <a:off x="337456" y="2300870"/>
            <a:ext cx="4673113" cy="1569660"/>
          </a:xfrm>
          <a:prstGeom prst="rect">
            <a:avLst/>
          </a:prstGeom>
          <a:noFill/>
        </p:spPr>
        <p:txBody>
          <a:bodyPr wrap="square" rtlCol="0">
            <a:spAutoFit/>
          </a:bodyPr>
          <a:lstStyle/>
          <a:p>
            <a:r>
              <a:rPr lang="en-ES" b="1" dirty="0"/>
              <a:t>Lipid Pro-Inflammatory Signalign</a:t>
            </a:r>
          </a:p>
          <a:p>
            <a:endParaRPr lang="en-ES" b="1" dirty="0"/>
          </a:p>
          <a:p>
            <a:endParaRPr lang="en-ES" b="1" dirty="0"/>
          </a:p>
          <a:p>
            <a:r>
              <a:rPr lang="en-ES" sz="1400" b="1" dirty="0"/>
              <a:t>c(</a:t>
            </a:r>
            <a:r>
              <a:rPr lang="en-GB" sz="1400" b="1" dirty="0"/>
              <a:t>"PLA2G4A","PLA2G2A","PLA2G5","PLA2G10","PLA2G6” ,              "PTGS1", "PTGS2", "PTGER1", "PTGER2", "PTGER3", "PTGER4", "ALOX5", "ALOX12", "ALOX15”)</a:t>
            </a:r>
            <a:endParaRPr lang="en-ES" b="1" dirty="0"/>
          </a:p>
        </p:txBody>
      </p:sp>
      <p:sp>
        <p:nvSpPr>
          <p:cNvPr id="21" name="TextBox 20">
            <a:extLst>
              <a:ext uri="{FF2B5EF4-FFF2-40B4-BE49-F238E27FC236}">
                <a16:creationId xmlns:a16="http://schemas.microsoft.com/office/drawing/2014/main" id="{E22B3F15-0658-D40F-C48C-8BBF0E711618}"/>
              </a:ext>
            </a:extLst>
          </p:cNvPr>
          <p:cNvSpPr txBox="1"/>
          <p:nvPr/>
        </p:nvSpPr>
        <p:spPr>
          <a:xfrm>
            <a:off x="435429" y="4297481"/>
            <a:ext cx="4673113" cy="1200329"/>
          </a:xfrm>
          <a:prstGeom prst="rect">
            <a:avLst/>
          </a:prstGeom>
          <a:noFill/>
        </p:spPr>
        <p:txBody>
          <a:bodyPr wrap="square" rtlCol="0">
            <a:spAutoFit/>
          </a:bodyPr>
          <a:lstStyle/>
          <a:p>
            <a:pPr algn="just"/>
            <a:r>
              <a:rPr lang="en-ES" dirty="0"/>
              <a:t>Bioactive lipids like prostraglandines and PLAs that drive inflammation responses</a:t>
            </a:r>
          </a:p>
          <a:p>
            <a:pPr algn="just"/>
            <a:endParaRPr lang="en-ES" dirty="0"/>
          </a:p>
          <a:p>
            <a:pPr algn="just"/>
            <a:r>
              <a:rPr lang="en-ES" dirty="0"/>
              <a:t>Cluster 1 and 3 exhibit the highest scores</a:t>
            </a:r>
          </a:p>
        </p:txBody>
      </p:sp>
      <p:pic>
        <p:nvPicPr>
          <p:cNvPr id="4" name="Picture 3" descr="A graph of a bar chart&#10;&#10;AI-generated content may be incorrect.">
            <a:extLst>
              <a:ext uri="{FF2B5EF4-FFF2-40B4-BE49-F238E27FC236}">
                <a16:creationId xmlns:a16="http://schemas.microsoft.com/office/drawing/2014/main" id="{02B13904-6B4A-87BC-08F6-C00AF2A8095B}"/>
              </a:ext>
            </a:extLst>
          </p:cNvPr>
          <p:cNvPicPr>
            <a:picLocks noChangeAspect="1"/>
          </p:cNvPicPr>
          <p:nvPr/>
        </p:nvPicPr>
        <p:blipFill>
          <a:blip r:embed="rId2"/>
          <a:stretch>
            <a:fillRect/>
          </a:stretch>
        </p:blipFill>
        <p:spPr>
          <a:xfrm>
            <a:off x="5239172" y="1638530"/>
            <a:ext cx="6249601" cy="4464000"/>
          </a:xfrm>
          <a:prstGeom prst="rect">
            <a:avLst/>
          </a:prstGeom>
        </p:spPr>
      </p:pic>
    </p:spTree>
    <p:extLst>
      <p:ext uri="{BB962C8B-B14F-4D97-AF65-F5344CB8AC3E}">
        <p14:creationId xmlns:p14="http://schemas.microsoft.com/office/powerpoint/2010/main" val="792210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728A5F2-D652-EE05-C8C3-42A3C64872AE}"/>
              </a:ext>
            </a:extLst>
          </p:cNvPr>
          <p:cNvSpPr>
            <a:spLocks noGrp="1"/>
          </p:cNvSpPr>
          <p:nvPr>
            <p:ph type="title"/>
          </p:nvPr>
        </p:nvSpPr>
        <p:spPr>
          <a:xfrm>
            <a:off x="838200" y="-93883"/>
            <a:ext cx="10515600" cy="1325563"/>
          </a:xfrm>
        </p:spPr>
        <p:txBody>
          <a:bodyPr>
            <a:normAutofit/>
          </a:bodyPr>
          <a:lstStyle/>
          <a:p>
            <a:pPr algn="ctr"/>
            <a:r>
              <a:rPr lang="en-ES" sz="2800" b="1" dirty="0"/>
              <a:t>Cell to Cell Communication Network</a:t>
            </a:r>
          </a:p>
        </p:txBody>
      </p:sp>
      <p:sp>
        <p:nvSpPr>
          <p:cNvPr id="5" name="TextBox 4">
            <a:extLst>
              <a:ext uri="{FF2B5EF4-FFF2-40B4-BE49-F238E27FC236}">
                <a16:creationId xmlns:a16="http://schemas.microsoft.com/office/drawing/2014/main" id="{09B3A341-E994-7CCB-25D3-D37943056863}"/>
              </a:ext>
            </a:extLst>
          </p:cNvPr>
          <p:cNvSpPr txBox="1"/>
          <p:nvPr/>
        </p:nvSpPr>
        <p:spPr>
          <a:xfrm>
            <a:off x="694189" y="1768279"/>
            <a:ext cx="4550229" cy="830997"/>
          </a:xfrm>
          <a:prstGeom prst="rect">
            <a:avLst/>
          </a:prstGeom>
          <a:noFill/>
        </p:spPr>
        <p:txBody>
          <a:bodyPr wrap="square" rtlCol="0">
            <a:spAutoFit/>
          </a:bodyPr>
          <a:lstStyle/>
          <a:p>
            <a:pPr algn="just"/>
            <a:r>
              <a:rPr lang="en-ES" sz="1600" dirty="0"/>
              <a:t>As pericytes are not classical effector cells in the context of IBD. Instead, one of their main roles is acting as communicators. </a:t>
            </a:r>
          </a:p>
        </p:txBody>
      </p:sp>
      <p:sp>
        <p:nvSpPr>
          <p:cNvPr id="6" name="TextBox 5">
            <a:extLst>
              <a:ext uri="{FF2B5EF4-FFF2-40B4-BE49-F238E27FC236}">
                <a16:creationId xmlns:a16="http://schemas.microsoft.com/office/drawing/2014/main" id="{8167B1BE-DACD-B943-C0F0-3A548347105D}"/>
              </a:ext>
            </a:extLst>
          </p:cNvPr>
          <p:cNvSpPr txBox="1"/>
          <p:nvPr/>
        </p:nvSpPr>
        <p:spPr>
          <a:xfrm>
            <a:off x="6803571" y="1768278"/>
            <a:ext cx="4550229" cy="830997"/>
          </a:xfrm>
          <a:prstGeom prst="rect">
            <a:avLst/>
          </a:prstGeom>
          <a:noFill/>
        </p:spPr>
        <p:txBody>
          <a:bodyPr wrap="square" rtlCol="0">
            <a:spAutoFit/>
          </a:bodyPr>
          <a:lstStyle/>
          <a:p>
            <a:pPr algn="just"/>
            <a:r>
              <a:rPr lang="en-ES" sz="1600" dirty="0"/>
              <a:t>Therefore, we will study how pericytes communicate to their surrounding cells in Inflammed and Healthy Patients using </a:t>
            </a:r>
            <a:r>
              <a:rPr lang="en-ES" sz="1600" b="1" dirty="0"/>
              <a:t>CellChat</a:t>
            </a:r>
            <a:r>
              <a:rPr lang="en-ES" sz="1600" dirty="0"/>
              <a:t>.</a:t>
            </a:r>
          </a:p>
        </p:txBody>
      </p:sp>
      <p:pic>
        <p:nvPicPr>
          <p:cNvPr id="7" name="Picture 6">
            <a:extLst>
              <a:ext uri="{FF2B5EF4-FFF2-40B4-BE49-F238E27FC236}">
                <a16:creationId xmlns:a16="http://schemas.microsoft.com/office/drawing/2014/main" id="{98DBB9F1-587E-F0FC-37EF-4E3F23BA37F8}"/>
              </a:ext>
            </a:extLst>
          </p:cNvPr>
          <p:cNvPicPr>
            <a:picLocks noChangeAspect="1"/>
          </p:cNvPicPr>
          <p:nvPr/>
        </p:nvPicPr>
        <p:blipFill>
          <a:blip r:embed="rId2"/>
          <a:srcRect t="11832" b="35389"/>
          <a:stretch>
            <a:fillRect/>
          </a:stretch>
        </p:blipFill>
        <p:spPr>
          <a:xfrm>
            <a:off x="2209800" y="3766208"/>
            <a:ext cx="7772400" cy="2734811"/>
          </a:xfrm>
          <a:prstGeom prst="rect">
            <a:avLst/>
          </a:prstGeom>
        </p:spPr>
      </p:pic>
      <p:sp>
        <p:nvSpPr>
          <p:cNvPr id="8" name="TextBox 7">
            <a:extLst>
              <a:ext uri="{FF2B5EF4-FFF2-40B4-BE49-F238E27FC236}">
                <a16:creationId xmlns:a16="http://schemas.microsoft.com/office/drawing/2014/main" id="{ED8E5A0C-FB01-33E4-7130-D6946CBEFCE6}"/>
              </a:ext>
            </a:extLst>
          </p:cNvPr>
          <p:cNvSpPr txBox="1"/>
          <p:nvPr/>
        </p:nvSpPr>
        <p:spPr>
          <a:xfrm>
            <a:off x="3675776" y="3244334"/>
            <a:ext cx="4840447" cy="369332"/>
          </a:xfrm>
          <a:prstGeom prst="rect">
            <a:avLst/>
          </a:prstGeom>
          <a:noFill/>
        </p:spPr>
        <p:txBody>
          <a:bodyPr wrap="square" rtlCol="0">
            <a:spAutoFit/>
          </a:bodyPr>
          <a:lstStyle/>
          <a:p>
            <a:pPr algn="ctr"/>
            <a:r>
              <a:rPr lang="en-ES" b="1" dirty="0"/>
              <a:t>How does CellChat work?</a:t>
            </a:r>
          </a:p>
        </p:txBody>
      </p:sp>
      <p:sp>
        <p:nvSpPr>
          <p:cNvPr id="9" name="TextBox 8">
            <a:extLst>
              <a:ext uri="{FF2B5EF4-FFF2-40B4-BE49-F238E27FC236}">
                <a16:creationId xmlns:a16="http://schemas.microsoft.com/office/drawing/2014/main" id="{8E81416E-D5AA-1D94-0914-330CF85A2204}"/>
              </a:ext>
            </a:extLst>
          </p:cNvPr>
          <p:cNvSpPr txBox="1"/>
          <p:nvPr/>
        </p:nvSpPr>
        <p:spPr>
          <a:xfrm>
            <a:off x="2443217" y="755470"/>
            <a:ext cx="7305566" cy="369332"/>
          </a:xfrm>
          <a:prstGeom prst="rect">
            <a:avLst/>
          </a:prstGeom>
          <a:noFill/>
        </p:spPr>
        <p:txBody>
          <a:bodyPr wrap="square" rtlCol="0">
            <a:spAutoFit/>
          </a:bodyPr>
          <a:lstStyle/>
          <a:p>
            <a:pPr algn="ctr"/>
            <a:r>
              <a:rPr lang="es-ES" b="1" dirty="0" err="1"/>
              <a:t>Introduction</a:t>
            </a:r>
            <a:endParaRPr lang="en-ES" b="1" dirty="0"/>
          </a:p>
        </p:txBody>
      </p:sp>
    </p:spTree>
    <p:extLst>
      <p:ext uri="{BB962C8B-B14F-4D97-AF65-F5344CB8AC3E}">
        <p14:creationId xmlns:p14="http://schemas.microsoft.com/office/powerpoint/2010/main" val="93588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9AE66-D655-71D0-D2A6-863BD1F3FD5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1EA5AFB-9C91-A6BF-B667-A27F80FD8571}"/>
              </a:ext>
            </a:extLst>
          </p:cNvPr>
          <p:cNvSpPr>
            <a:spLocks noGrp="1"/>
          </p:cNvSpPr>
          <p:nvPr>
            <p:ph type="title"/>
          </p:nvPr>
        </p:nvSpPr>
        <p:spPr>
          <a:xfrm>
            <a:off x="838200" y="-167198"/>
            <a:ext cx="10515600" cy="1325563"/>
          </a:xfrm>
        </p:spPr>
        <p:txBody>
          <a:bodyPr>
            <a:normAutofit/>
          </a:bodyPr>
          <a:lstStyle/>
          <a:p>
            <a:pPr algn="ctr"/>
            <a:r>
              <a:rPr lang="en-ES" sz="2800" b="1" dirty="0"/>
              <a:t>Cell to Cell Communication Network</a:t>
            </a:r>
          </a:p>
        </p:txBody>
      </p:sp>
      <p:sp>
        <p:nvSpPr>
          <p:cNvPr id="9" name="TextBox 8">
            <a:extLst>
              <a:ext uri="{FF2B5EF4-FFF2-40B4-BE49-F238E27FC236}">
                <a16:creationId xmlns:a16="http://schemas.microsoft.com/office/drawing/2014/main" id="{D268AB20-8BF1-6740-6801-43519EB0CA00}"/>
              </a:ext>
            </a:extLst>
          </p:cNvPr>
          <p:cNvSpPr txBox="1"/>
          <p:nvPr/>
        </p:nvSpPr>
        <p:spPr>
          <a:xfrm>
            <a:off x="2443217" y="658987"/>
            <a:ext cx="7305566" cy="646331"/>
          </a:xfrm>
          <a:prstGeom prst="rect">
            <a:avLst/>
          </a:prstGeom>
          <a:noFill/>
        </p:spPr>
        <p:txBody>
          <a:bodyPr wrap="square" rtlCol="0">
            <a:spAutoFit/>
          </a:bodyPr>
          <a:lstStyle/>
          <a:p>
            <a:pPr algn="ctr"/>
            <a:r>
              <a:rPr lang="es-ES" b="1" dirty="0" err="1"/>
              <a:t>Inflamed</a:t>
            </a:r>
            <a:r>
              <a:rPr lang="es-ES" b="1" dirty="0"/>
              <a:t> </a:t>
            </a:r>
            <a:r>
              <a:rPr lang="es-ES" b="1" dirty="0" err="1"/>
              <a:t>Patients</a:t>
            </a:r>
            <a:r>
              <a:rPr lang="es-ES" b="1" dirty="0"/>
              <a:t> </a:t>
            </a:r>
            <a:r>
              <a:rPr lang="es-ES" b="1" dirty="0" err="1"/>
              <a:t>Pericytes</a:t>
            </a:r>
            <a:r>
              <a:rPr lang="es-ES" b="1" dirty="0"/>
              <a:t> </a:t>
            </a:r>
            <a:r>
              <a:rPr lang="es-ES" b="1" dirty="0" err="1"/>
              <a:t>exhibit</a:t>
            </a:r>
            <a:r>
              <a:rPr lang="es-ES" b="1" dirty="0"/>
              <a:t> </a:t>
            </a:r>
            <a:r>
              <a:rPr lang="es-ES" b="1" dirty="0" err="1"/>
              <a:t>an</a:t>
            </a:r>
            <a:r>
              <a:rPr lang="es-ES" b="1" dirty="0"/>
              <a:t> </a:t>
            </a:r>
            <a:r>
              <a:rPr lang="es-ES" b="1" dirty="0" err="1"/>
              <a:t>increase</a:t>
            </a:r>
            <a:r>
              <a:rPr lang="es-ES" b="1" dirty="0"/>
              <a:t> in </a:t>
            </a:r>
            <a:r>
              <a:rPr lang="es-ES" b="1" dirty="0" err="1"/>
              <a:t>Outgoing</a:t>
            </a:r>
            <a:r>
              <a:rPr lang="es-ES" b="1" dirty="0"/>
              <a:t> </a:t>
            </a:r>
            <a:r>
              <a:rPr lang="es-ES" b="1" dirty="0" err="1"/>
              <a:t>interactions</a:t>
            </a:r>
            <a:r>
              <a:rPr lang="es-ES" b="1" dirty="0"/>
              <a:t> </a:t>
            </a:r>
            <a:r>
              <a:rPr lang="es-ES" b="1" dirty="0" err="1"/>
              <a:t>compared</a:t>
            </a:r>
            <a:r>
              <a:rPr lang="es-ES" b="1" dirty="0"/>
              <a:t> </a:t>
            </a:r>
            <a:r>
              <a:rPr lang="es-ES" b="1" dirty="0" err="1"/>
              <a:t>to</a:t>
            </a:r>
            <a:r>
              <a:rPr lang="es-ES" b="1" dirty="0"/>
              <a:t> </a:t>
            </a:r>
            <a:r>
              <a:rPr lang="es-ES" b="1" dirty="0" err="1"/>
              <a:t>Healthy</a:t>
            </a:r>
            <a:endParaRPr lang="en-ES" b="1" dirty="0"/>
          </a:p>
        </p:txBody>
      </p:sp>
      <p:pic>
        <p:nvPicPr>
          <p:cNvPr id="8" name="Picture 7" descr="A graph of a number of people&#10;&#10;AI-generated content may be incorrect.">
            <a:extLst>
              <a:ext uri="{FF2B5EF4-FFF2-40B4-BE49-F238E27FC236}">
                <a16:creationId xmlns:a16="http://schemas.microsoft.com/office/drawing/2014/main" id="{07CA1A74-C8A7-0251-7E96-476A7750F340}"/>
              </a:ext>
            </a:extLst>
          </p:cNvPr>
          <p:cNvPicPr>
            <a:picLocks noChangeAspect="1"/>
          </p:cNvPicPr>
          <p:nvPr/>
        </p:nvPicPr>
        <p:blipFill>
          <a:blip r:embed="rId2"/>
          <a:srcRect r="49934"/>
          <a:stretch>
            <a:fillRect/>
          </a:stretch>
        </p:blipFill>
        <p:spPr>
          <a:xfrm>
            <a:off x="4831325" y="1598644"/>
            <a:ext cx="3553584" cy="4731846"/>
          </a:xfrm>
          <a:prstGeom prst="rect">
            <a:avLst/>
          </a:prstGeom>
        </p:spPr>
      </p:pic>
      <p:pic>
        <p:nvPicPr>
          <p:cNvPr id="11" name="Picture 10" descr="A graph of a number of people&#10;&#10;AI-generated content may be incorrect.">
            <a:extLst>
              <a:ext uri="{FF2B5EF4-FFF2-40B4-BE49-F238E27FC236}">
                <a16:creationId xmlns:a16="http://schemas.microsoft.com/office/drawing/2014/main" id="{5AE6E407-FA2B-F5BD-DDDD-3E4516030E1F}"/>
              </a:ext>
            </a:extLst>
          </p:cNvPr>
          <p:cNvPicPr>
            <a:picLocks noChangeAspect="1"/>
          </p:cNvPicPr>
          <p:nvPr/>
        </p:nvPicPr>
        <p:blipFill>
          <a:blip r:embed="rId2"/>
          <a:srcRect l="49934"/>
          <a:stretch>
            <a:fillRect/>
          </a:stretch>
        </p:blipFill>
        <p:spPr>
          <a:xfrm>
            <a:off x="8533518" y="1598644"/>
            <a:ext cx="3553583" cy="4731846"/>
          </a:xfrm>
          <a:prstGeom prst="rect">
            <a:avLst/>
          </a:prstGeom>
        </p:spPr>
      </p:pic>
      <p:sp>
        <p:nvSpPr>
          <p:cNvPr id="12" name="Oval 11">
            <a:extLst>
              <a:ext uri="{FF2B5EF4-FFF2-40B4-BE49-F238E27FC236}">
                <a16:creationId xmlns:a16="http://schemas.microsoft.com/office/drawing/2014/main" id="{34EC5D1D-1FAF-E0D2-07E9-7B7F7BB05CDC}"/>
              </a:ext>
            </a:extLst>
          </p:cNvPr>
          <p:cNvSpPr/>
          <p:nvPr/>
        </p:nvSpPr>
        <p:spPr>
          <a:xfrm>
            <a:off x="5027383" y="5020991"/>
            <a:ext cx="230417" cy="2804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3" name="Oval 12">
            <a:extLst>
              <a:ext uri="{FF2B5EF4-FFF2-40B4-BE49-F238E27FC236}">
                <a16:creationId xmlns:a16="http://schemas.microsoft.com/office/drawing/2014/main" id="{00D84583-CB83-F8EA-687E-29413D844FDC}"/>
              </a:ext>
            </a:extLst>
          </p:cNvPr>
          <p:cNvSpPr/>
          <p:nvPr/>
        </p:nvSpPr>
        <p:spPr>
          <a:xfrm>
            <a:off x="10042319" y="5751548"/>
            <a:ext cx="258051" cy="2804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4" name="TextBox 13">
            <a:extLst>
              <a:ext uri="{FF2B5EF4-FFF2-40B4-BE49-F238E27FC236}">
                <a16:creationId xmlns:a16="http://schemas.microsoft.com/office/drawing/2014/main" id="{9058D2C4-82F0-9672-A020-28D33F0B0E8F}"/>
              </a:ext>
            </a:extLst>
          </p:cNvPr>
          <p:cNvSpPr txBox="1"/>
          <p:nvPr/>
        </p:nvSpPr>
        <p:spPr>
          <a:xfrm>
            <a:off x="4831325" y="6453662"/>
            <a:ext cx="7085269" cy="307777"/>
          </a:xfrm>
          <a:prstGeom prst="rect">
            <a:avLst/>
          </a:prstGeom>
          <a:noFill/>
        </p:spPr>
        <p:txBody>
          <a:bodyPr wrap="square" rtlCol="0">
            <a:spAutoFit/>
          </a:bodyPr>
          <a:lstStyle/>
          <a:p>
            <a:r>
              <a:rPr lang="en-ES" sz="1400" b="1" dirty="0"/>
              <a:t>Healthy Vs Inflamed Per Cell type incoming (Y axis) and outgoing (X axis) interactions </a:t>
            </a:r>
          </a:p>
        </p:txBody>
      </p:sp>
      <p:sp>
        <p:nvSpPr>
          <p:cNvPr id="15" name="TextBox 14">
            <a:extLst>
              <a:ext uri="{FF2B5EF4-FFF2-40B4-BE49-F238E27FC236}">
                <a16:creationId xmlns:a16="http://schemas.microsoft.com/office/drawing/2014/main" id="{8D7BFE03-C402-E2E8-17E0-88917D4F87D1}"/>
              </a:ext>
            </a:extLst>
          </p:cNvPr>
          <p:cNvSpPr txBox="1"/>
          <p:nvPr/>
        </p:nvSpPr>
        <p:spPr>
          <a:xfrm>
            <a:off x="648462" y="2081033"/>
            <a:ext cx="3589507" cy="923330"/>
          </a:xfrm>
          <a:prstGeom prst="rect">
            <a:avLst/>
          </a:prstGeom>
          <a:noFill/>
        </p:spPr>
        <p:txBody>
          <a:bodyPr wrap="square" rtlCol="0">
            <a:spAutoFit/>
          </a:bodyPr>
          <a:lstStyle/>
          <a:p>
            <a:pPr algn="just"/>
            <a:r>
              <a:rPr lang="en-ES" dirty="0"/>
              <a:t>Compare all celltypes incoming and outgoing interactions in Healthy Vs Inflamed</a:t>
            </a:r>
          </a:p>
        </p:txBody>
      </p:sp>
      <p:sp>
        <p:nvSpPr>
          <p:cNvPr id="16" name="TextBox 15">
            <a:extLst>
              <a:ext uri="{FF2B5EF4-FFF2-40B4-BE49-F238E27FC236}">
                <a16:creationId xmlns:a16="http://schemas.microsoft.com/office/drawing/2014/main" id="{1AFDC116-CF3A-BC77-AD46-3C5A22860DEA}"/>
              </a:ext>
            </a:extLst>
          </p:cNvPr>
          <p:cNvSpPr txBox="1"/>
          <p:nvPr/>
        </p:nvSpPr>
        <p:spPr>
          <a:xfrm>
            <a:off x="648461" y="3429000"/>
            <a:ext cx="3589507" cy="1200329"/>
          </a:xfrm>
          <a:prstGeom prst="rect">
            <a:avLst/>
          </a:prstGeom>
          <a:noFill/>
        </p:spPr>
        <p:txBody>
          <a:bodyPr wrap="square" rtlCol="0">
            <a:spAutoFit/>
          </a:bodyPr>
          <a:lstStyle/>
          <a:p>
            <a:pPr algn="just"/>
            <a:r>
              <a:rPr lang="en-ES" dirty="0"/>
              <a:t>Pericytes show a minor decrease in incoming interactions and a </a:t>
            </a:r>
            <a:r>
              <a:rPr lang="en-ES" b="1" dirty="0"/>
              <a:t>Major increase in outgoing interactions </a:t>
            </a:r>
          </a:p>
        </p:txBody>
      </p:sp>
      <p:sp>
        <p:nvSpPr>
          <p:cNvPr id="17" name="TextBox 16">
            <a:extLst>
              <a:ext uri="{FF2B5EF4-FFF2-40B4-BE49-F238E27FC236}">
                <a16:creationId xmlns:a16="http://schemas.microsoft.com/office/drawing/2014/main" id="{343230DE-D7C9-9FBB-75A9-FE311E5E0729}"/>
              </a:ext>
            </a:extLst>
          </p:cNvPr>
          <p:cNvSpPr txBox="1"/>
          <p:nvPr/>
        </p:nvSpPr>
        <p:spPr>
          <a:xfrm>
            <a:off x="648460" y="4952517"/>
            <a:ext cx="3589507" cy="923330"/>
          </a:xfrm>
          <a:prstGeom prst="rect">
            <a:avLst/>
          </a:prstGeom>
          <a:noFill/>
        </p:spPr>
        <p:txBody>
          <a:bodyPr wrap="square" rtlCol="0">
            <a:spAutoFit/>
          </a:bodyPr>
          <a:lstStyle/>
          <a:p>
            <a:pPr algn="just"/>
            <a:r>
              <a:rPr lang="en-ES" dirty="0"/>
              <a:t>Efector Celltypes like B cells or Monocytes show an increase in incoming interactions</a:t>
            </a:r>
            <a:endParaRPr lang="en-ES" b="1" dirty="0"/>
          </a:p>
        </p:txBody>
      </p:sp>
    </p:spTree>
    <p:extLst>
      <p:ext uri="{BB962C8B-B14F-4D97-AF65-F5344CB8AC3E}">
        <p14:creationId xmlns:p14="http://schemas.microsoft.com/office/powerpoint/2010/main" val="109526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446B4-3D04-C5BE-BA1D-25489FC3B8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B1C67D-A7AC-96E1-38F6-1A6FE95A74A8}"/>
              </a:ext>
            </a:extLst>
          </p:cNvPr>
          <p:cNvSpPr>
            <a:spLocks noGrp="1"/>
          </p:cNvSpPr>
          <p:nvPr>
            <p:ph type="title"/>
          </p:nvPr>
        </p:nvSpPr>
        <p:spPr>
          <a:xfrm>
            <a:off x="838200" y="91856"/>
            <a:ext cx="10515600" cy="1325563"/>
          </a:xfrm>
        </p:spPr>
        <p:txBody>
          <a:bodyPr>
            <a:normAutofit/>
          </a:bodyPr>
          <a:lstStyle/>
          <a:p>
            <a:pPr algn="ctr"/>
            <a:r>
              <a:rPr lang="en-ES" sz="2800" b="1" dirty="0"/>
              <a:t>Why use Single Cell</a:t>
            </a:r>
          </a:p>
        </p:txBody>
      </p:sp>
      <p:graphicFrame>
        <p:nvGraphicFramePr>
          <p:cNvPr id="5" name="Table 4">
            <a:extLst>
              <a:ext uri="{FF2B5EF4-FFF2-40B4-BE49-F238E27FC236}">
                <a16:creationId xmlns:a16="http://schemas.microsoft.com/office/drawing/2014/main" id="{38FAFF14-D492-034D-9527-1D4A224C4B49}"/>
              </a:ext>
            </a:extLst>
          </p:cNvPr>
          <p:cNvGraphicFramePr>
            <a:graphicFrameLocks noGrp="1"/>
          </p:cNvGraphicFramePr>
          <p:nvPr>
            <p:extLst>
              <p:ext uri="{D42A27DB-BD31-4B8C-83A1-F6EECF244321}">
                <p14:modId xmlns:p14="http://schemas.microsoft.com/office/powerpoint/2010/main" val="878563448"/>
              </p:ext>
            </p:extLst>
          </p:nvPr>
        </p:nvGraphicFramePr>
        <p:xfrm>
          <a:off x="6096000" y="1680176"/>
          <a:ext cx="3477172" cy="4037451"/>
        </p:xfrm>
        <a:graphic>
          <a:graphicData uri="http://schemas.openxmlformats.org/drawingml/2006/table">
            <a:tbl>
              <a:tblPr firstRow="1" bandRow="1">
                <a:tableStyleId>{073A0DAA-6AF3-43AB-8588-CEC1D06C72B9}</a:tableStyleId>
              </a:tblPr>
              <a:tblGrid>
                <a:gridCol w="3477172">
                  <a:extLst>
                    <a:ext uri="{9D8B030D-6E8A-4147-A177-3AD203B41FA5}">
                      <a16:colId xmlns:a16="http://schemas.microsoft.com/office/drawing/2014/main" val="1110506009"/>
                    </a:ext>
                  </a:extLst>
                </a:gridCol>
              </a:tblGrid>
              <a:tr h="682258">
                <a:tc>
                  <a:txBody>
                    <a:bodyPr/>
                    <a:lstStyle/>
                    <a:p>
                      <a:pPr algn="ctr"/>
                      <a:r>
                        <a:rPr lang="en-ES" dirty="0"/>
                        <a:t>Single-Cell RNA seq</a:t>
                      </a:r>
                    </a:p>
                  </a:txBody>
                  <a:tcPr/>
                </a:tc>
                <a:extLst>
                  <a:ext uri="{0D108BD9-81ED-4DB2-BD59-A6C34878D82A}">
                    <a16:rowId xmlns:a16="http://schemas.microsoft.com/office/drawing/2014/main" val="1698492018"/>
                  </a:ext>
                </a:extLst>
              </a:tr>
              <a:tr h="1000001">
                <a:tc>
                  <a:txBody>
                    <a:bodyPr/>
                    <a:lstStyle/>
                    <a:p>
                      <a:pPr algn="ctr"/>
                      <a:r>
                        <a:rPr lang="en-ES" dirty="0"/>
                        <a:t>Allows to </a:t>
                      </a:r>
                      <a:r>
                        <a:rPr lang="en-ES" b="1" dirty="0">
                          <a:solidFill>
                            <a:schemeClr val="accent3"/>
                          </a:solidFill>
                        </a:rPr>
                        <a:t>isolate pericytes</a:t>
                      </a:r>
                      <a:r>
                        <a:rPr lang="en-ES" b="1" dirty="0"/>
                        <a:t> </a:t>
                      </a:r>
                      <a:r>
                        <a:rPr lang="en-ES" dirty="0"/>
                        <a:t>and get their gene expression footprint</a:t>
                      </a:r>
                    </a:p>
                  </a:txBody>
                  <a:tcPr/>
                </a:tc>
                <a:extLst>
                  <a:ext uri="{0D108BD9-81ED-4DB2-BD59-A6C34878D82A}">
                    <a16:rowId xmlns:a16="http://schemas.microsoft.com/office/drawing/2014/main" val="2515043185"/>
                  </a:ext>
                </a:extLst>
              </a:tr>
              <a:tr h="11775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ES" dirty="0"/>
                        <a:t>Possible to </a:t>
                      </a:r>
                      <a:r>
                        <a:rPr lang="en-ES" b="1" dirty="0">
                          <a:solidFill>
                            <a:schemeClr val="accent3"/>
                          </a:solidFill>
                        </a:rPr>
                        <a:t>distinguish</a:t>
                      </a:r>
                      <a:r>
                        <a:rPr lang="en-ES" dirty="0"/>
                        <a:t> different </a:t>
                      </a:r>
                      <a:r>
                        <a:rPr lang="en-ES" b="1" dirty="0">
                          <a:solidFill>
                            <a:schemeClr val="accent3"/>
                          </a:solidFill>
                        </a:rPr>
                        <a:t>pericytes phenotypes </a:t>
                      </a:r>
                    </a:p>
                    <a:p>
                      <a:pPr algn="ctr"/>
                      <a:endParaRPr lang="en-ES" dirty="0"/>
                    </a:p>
                  </a:txBody>
                  <a:tcPr/>
                </a:tc>
                <a:extLst>
                  <a:ext uri="{0D108BD9-81ED-4DB2-BD59-A6C34878D82A}">
                    <a16:rowId xmlns:a16="http://schemas.microsoft.com/office/drawing/2014/main" val="2657377525"/>
                  </a:ext>
                </a:extLst>
              </a:tr>
              <a:tr h="11775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ES" dirty="0"/>
                        <a:t>Allows </a:t>
                      </a:r>
                      <a:r>
                        <a:rPr lang="en-ES" b="1" dirty="0">
                          <a:solidFill>
                            <a:schemeClr val="accent3"/>
                          </a:solidFill>
                        </a:rPr>
                        <a:t>Cell-to-Cell Communication </a:t>
                      </a:r>
                      <a:r>
                        <a:rPr lang="en-ES" dirty="0"/>
                        <a:t>Analysis</a:t>
                      </a:r>
                    </a:p>
                    <a:p>
                      <a:pPr algn="ctr"/>
                      <a:endParaRPr lang="en-ES" dirty="0"/>
                    </a:p>
                  </a:txBody>
                  <a:tcPr/>
                </a:tc>
                <a:extLst>
                  <a:ext uri="{0D108BD9-81ED-4DB2-BD59-A6C34878D82A}">
                    <a16:rowId xmlns:a16="http://schemas.microsoft.com/office/drawing/2014/main" val="2637384236"/>
                  </a:ext>
                </a:extLst>
              </a:tr>
            </a:tbl>
          </a:graphicData>
        </a:graphic>
      </p:graphicFrame>
      <p:sp>
        <p:nvSpPr>
          <p:cNvPr id="3" name="TextBox 2">
            <a:extLst>
              <a:ext uri="{FF2B5EF4-FFF2-40B4-BE49-F238E27FC236}">
                <a16:creationId xmlns:a16="http://schemas.microsoft.com/office/drawing/2014/main" id="{8BE8422B-FC5F-1FCE-5A76-2177302A1644}"/>
              </a:ext>
            </a:extLst>
          </p:cNvPr>
          <p:cNvSpPr txBox="1"/>
          <p:nvPr/>
        </p:nvSpPr>
        <p:spPr>
          <a:xfrm>
            <a:off x="2133600" y="3719921"/>
            <a:ext cx="2249214" cy="461665"/>
          </a:xfrm>
          <a:prstGeom prst="rect">
            <a:avLst/>
          </a:prstGeom>
          <a:noFill/>
        </p:spPr>
        <p:txBody>
          <a:bodyPr wrap="square" rtlCol="0">
            <a:spAutoFit/>
          </a:bodyPr>
          <a:lstStyle/>
          <a:p>
            <a:pPr algn="ctr"/>
            <a:r>
              <a:rPr lang="en-ES" sz="2400" b="1" dirty="0"/>
              <a:t>OBJECTIVES</a:t>
            </a:r>
          </a:p>
        </p:txBody>
      </p:sp>
      <p:cxnSp>
        <p:nvCxnSpPr>
          <p:cNvPr id="8" name="Straight Arrow Connector 7">
            <a:extLst>
              <a:ext uri="{FF2B5EF4-FFF2-40B4-BE49-F238E27FC236}">
                <a16:creationId xmlns:a16="http://schemas.microsoft.com/office/drawing/2014/main" id="{1FA8AEB7-DBF7-794D-9BC1-49C3BCF943E4}"/>
              </a:ext>
            </a:extLst>
          </p:cNvPr>
          <p:cNvCxnSpPr>
            <a:stCxn id="3" idx="3"/>
          </p:cNvCxnSpPr>
          <p:nvPr/>
        </p:nvCxnSpPr>
        <p:spPr>
          <a:xfrm>
            <a:off x="4382814" y="3950754"/>
            <a:ext cx="1458836" cy="1190906"/>
          </a:xfrm>
          <a:prstGeom prst="straightConnector1">
            <a:avLst/>
          </a:prstGeom>
          <a:ln w="38100">
            <a:solidFill>
              <a:schemeClr val="tx2"/>
            </a:solidFill>
            <a:prstDash val="dashDot"/>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56E7B41C-3D7B-4713-0489-2C89869B39BC}"/>
              </a:ext>
            </a:extLst>
          </p:cNvPr>
          <p:cNvCxnSpPr>
            <a:cxnSpLocks/>
            <a:stCxn id="3" idx="3"/>
          </p:cNvCxnSpPr>
          <p:nvPr/>
        </p:nvCxnSpPr>
        <p:spPr>
          <a:xfrm>
            <a:off x="4382814" y="3950754"/>
            <a:ext cx="1458836" cy="0"/>
          </a:xfrm>
          <a:prstGeom prst="straightConnector1">
            <a:avLst/>
          </a:prstGeom>
          <a:ln w="38100">
            <a:solidFill>
              <a:schemeClr val="tx2"/>
            </a:solidFill>
            <a:prstDash val="dashDot"/>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83947404-450B-A018-B7D1-23AAD1A2680C}"/>
              </a:ext>
            </a:extLst>
          </p:cNvPr>
          <p:cNvCxnSpPr>
            <a:cxnSpLocks/>
            <a:stCxn id="3" idx="3"/>
          </p:cNvCxnSpPr>
          <p:nvPr/>
        </p:nvCxnSpPr>
        <p:spPr>
          <a:xfrm flipV="1">
            <a:off x="4382814" y="2876762"/>
            <a:ext cx="1458836" cy="1073992"/>
          </a:xfrm>
          <a:prstGeom prst="straightConnector1">
            <a:avLst/>
          </a:prstGeom>
          <a:ln w="38100">
            <a:solidFill>
              <a:schemeClr val="tx2"/>
            </a:solidFill>
            <a:prstDash val="dash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2534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9CC31-0E9B-F54A-5F13-77573E3D4EC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94737A5-8CFC-B2FF-F820-FC6291EDDB8B}"/>
              </a:ext>
            </a:extLst>
          </p:cNvPr>
          <p:cNvSpPr>
            <a:spLocks noGrp="1"/>
          </p:cNvSpPr>
          <p:nvPr>
            <p:ph type="title"/>
          </p:nvPr>
        </p:nvSpPr>
        <p:spPr>
          <a:xfrm>
            <a:off x="838200" y="-218455"/>
            <a:ext cx="10515600" cy="1325563"/>
          </a:xfrm>
        </p:spPr>
        <p:txBody>
          <a:bodyPr>
            <a:normAutofit/>
          </a:bodyPr>
          <a:lstStyle/>
          <a:p>
            <a:pPr algn="ctr"/>
            <a:r>
              <a:rPr lang="en-ES" sz="2800" b="1" dirty="0"/>
              <a:t>Cell to Cell Communication Network</a:t>
            </a:r>
          </a:p>
        </p:txBody>
      </p:sp>
      <p:sp>
        <p:nvSpPr>
          <p:cNvPr id="9" name="TextBox 8">
            <a:extLst>
              <a:ext uri="{FF2B5EF4-FFF2-40B4-BE49-F238E27FC236}">
                <a16:creationId xmlns:a16="http://schemas.microsoft.com/office/drawing/2014/main" id="{EEC2258C-0A0E-38D1-6C09-5EA37E20E817}"/>
              </a:ext>
            </a:extLst>
          </p:cNvPr>
          <p:cNvSpPr txBox="1"/>
          <p:nvPr/>
        </p:nvSpPr>
        <p:spPr>
          <a:xfrm>
            <a:off x="2443217" y="608123"/>
            <a:ext cx="7305566" cy="646331"/>
          </a:xfrm>
          <a:prstGeom prst="rect">
            <a:avLst/>
          </a:prstGeom>
          <a:noFill/>
        </p:spPr>
        <p:txBody>
          <a:bodyPr wrap="square" rtlCol="0">
            <a:spAutoFit/>
          </a:bodyPr>
          <a:lstStyle/>
          <a:p>
            <a:pPr algn="ctr"/>
            <a:r>
              <a:rPr lang="es-ES" b="1" dirty="0" err="1"/>
              <a:t>Inflamed</a:t>
            </a:r>
            <a:r>
              <a:rPr lang="es-ES" b="1" dirty="0"/>
              <a:t> </a:t>
            </a:r>
            <a:r>
              <a:rPr lang="es-ES" b="1" dirty="0" err="1"/>
              <a:t>Pericytes</a:t>
            </a:r>
            <a:r>
              <a:rPr lang="es-ES" b="1" dirty="0"/>
              <a:t> </a:t>
            </a:r>
            <a:r>
              <a:rPr lang="es-ES" b="1" dirty="0" err="1"/>
              <a:t>send</a:t>
            </a:r>
            <a:r>
              <a:rPr lang="es-ES" b="1" dirty="0"/>
              <a:t> more pro </a:t>
            </a:r>
            <a:r>
              <a:rPr lang="es-ES" b="1" dirty="0" err="1"/>
              <a:t>Inflammatory</a:t>
            </a:r>
            <a:r>
              <a:rPr lang="es-ES" b="1" dirty="0"/>
              <a:t> </a:t>
            </a:r>
            <a:r>
              <a:rPr lang="es-ES" b="1" dirty="0" err="1"/>
              <a:t>signals</a:t>
            </a:r>
            <a:r>
              <a:rPr lang="es-ES" b="1" dirty="0"/>
              <a:t> </a:t>
            </a:r>
            <a:r>
              <a:rPr lang="es-ES" b="1" dirty="0" err="1"/>
              <a:t>like</a:t>
            </a:r>
            <a:r>
              <a:rPr lang="es-ES" b="1" dirty="0"/>
              <a:t> MIF, CCL and CXCL</a:t>
            </a:r>
            <a:endParaRPr lang="en-ES" b="1" dirty="0"/>
          </a:p>
        </p:txBody>
      </p:sp>
      <p:pic>
        <p:nvPicPr>
          <p:cNvPr id="13" name="Picture 12" descr="A screenshot of a white screen&#10;&#10;AI-generated content may be incorrect.">
            <a:extLst>
              <a:ext uri="{FF2B5EF4-FFF2-40B4-BE49-F238E27FC236}">
                <a16:creationId xmlns:a16="http://schemas.microsoft.com/office/drawing/2014/main" id="{EE3B6A75-E7C8-AB18-08BA-FE3398AC2F14}"/>
              </a:ext>
            </a:extLst>
          </p:cNvPr>
          <p:cNvPicPr>
            <a:picLocks noChangeAspect="1"/>
          </p:cNvPicPr>
          <p:nvPr/>
        </p:nvPicPr>
        <p:blipFill>
          <a:blip r:embed="rId3"/>
          <a:stretch>
            <a:fillRect/>
          </a:stretch>
        </p:blipFill>
        <p:spPr>
          <a:xfrm>
            <a:off x="5041161" y="1501192"/>
            <a:ext cx="6821607" cy="4872576"/>
          </a:xfrm>
          <a:prstGeom prst="rect">
            <a:avLst/>
          </a:prstGeom>
        </p:spPr>
      </p:pic>
      <p:sp>
        <p:nvSpPr>
          <p:cNvPr id="11" name="Oval 10">
            <a:extLst>
              <a:ext uri="{FF2B5EF4-FFF2-40B4-BE49-F238E27FC236}">
                <a16:creationId xmlns:a16="http://schemas.microsoft.com/office/drawing/2014/main" id="{A68F0A65-FD0F-B118-84EB-247DD81CD270}"/>
              </a:ext>
            </a:extLst>
          </p:cNvPr>
          <p:cNvSpPr/>
          <p:nvPr/>
        </p:nvSpPr>
        <p:spPr>
          <a:xfrm>
            <a:off x="10316818" y="5811950"/>
            <a:ext cx="258051" cy="2804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4" name="TextBox 13">
            <a:extLst>
              <a:ext uri="{FF2B5EF4-FFF2-40B4-BE49-F238E27FC236}">
                <a16:creationId xmlns:a16="http://schemas.microsoft.com/office/drawing/2014/main" id="{BD7461B6-ADCA-3E10-E641-A3CDCEA9494C}"/>
              </a:ext>
            </a:extLst>
          </p:cNvPr>
          <p:cNvSpPr txBox="1"/>
          <p:nvPr/>
        </p:nvSpPr>
        <p:spPr>
          <a:xfrm>
            <a:off x="724566" y="2201289"/>
            <a:ext cx="3921262" cy="954107"/>
          </a:xfrm>
          <a:prstGeom prst="rect">
            <a:avLst/>
          </a:prstGeom>
          <a:noFill/>
        </p:spPr>
        <p:txBody>
          <a:bodyPr wrap="square" rtlCol="0">
            <a:spAutoFit/>
          </a:bodyPr>
          <a:lstStyle/>
          <a:p>
            <a:r>
              <a:rPr lang="en-GB" sz="1400" dirty="0"/>
              <a:t>In inflamed samples, pericytes show increased </a:t>
            </a:r>
            <a:r>
              <a:rPr lang="en-GB" sz="1400" dirty="0" err="1"/>
              <a:t>signaling</a:t>
            </a:r>
            <a:r>
              <a:rPr lang="en-GB" sz="1400" dirty="0"/>
              <a:t> through pro-inflammatory pathways such as </a:t>
            </a:r>
            <a:r>
              <a:rPr lang="en-GB" sz="1400" b="1" dirty="0"/>
              <a:t>MIF, CCL, and CXCL </a:t>
            </a:r>
            <a:r>
              <a:rPr lang="en-GB" sz="1400" dirty="0"/>
              <a:t>compared to healthy samples.</a:t>
            </a:r>
          </a:p>
        </p:txBody>
      </p:sp>
      <p:sp>
        <p:nvSpPr>
          <p:cNvPr id="15" name="TextBox 14">
            <a:extLst>
              <a:ext uri="{FF2B5EF4-FFF2-40B4-BE49-F238E27FC236}">
                <a16:creationId xmlns:a16="http://schemas.microsoft.com/office/drawing/2014/main" id="{B2F3AA5C-B641-E49D-DCC4-CB88A25BF023}"/>
              </a:ext>
            </a:extLst>
          </p:cNvPr>
          <p:cNvSpPr txBox="1"/>
          <p:nvPr/>
        </p:nvSpPr>
        <p:spPr>
          <a:xfrm>
            <a:off x="731147" y="4212213"/>
            <a:ext cx="3921262" cy="1461939"/>
          </a:xfrm>
          <a:prstGeom prst="rect">
            <a:avLst/>
          </a:prstGeom>
          <a:noFill/>
        </p:spPr>
        <p:txBody>
          <a:bodyPr wrap="square" rtlCol="0">
            <a:spAutoFit/>
          </a:bodyPr>
          <a:lstStyle/>
          <a:p>
            <a:pPr algn="just"/>
            <a:r>
              <a:rPr lang="en-GB" sz="1100" i="1" dirty="0"/>
              <a:t>“Macrophage migration inhibitory factor (</a:t>
            </a:r>
            <a:r>
              <a:rPr lang="en-GB" sz="1100" i="1" dirty="0">
                <a:solidFill>
                  <a:srgbClr val="FF0000"/>
                </a:solidFill>
              </a:rPr>
              <a:t>MIF</a:t>
            </a:r>
            <a:r>
              <a:rPr lang="en-GB" sz="1100" i="1" dirty="0"/>
              <a:t>) is a glycosylated multi-functional protein that acts as an enzyme as well as a cytokine. MIF mediates its actions through a cell surface class II major histocompatibility chaperone, CD74 and co-receptors such as CD44, CXCR2, CXCR4 or CXCR7. MIF has been implicated in the </a:t>
            </a:r>
            <a:r>
              <a:rPr lang="en-GB" sz="1200" i="1" dirty="0">
                <a:solidFill>
                  <a:srgbClr val="FF0000"/>
                </a:solidFill>
              </a:rPr>
              <a:t>pathogenesis</a:t>
            </a:r>
            <a:r>
              <a:rPr lang="en-GB" sz="1100" i="1" dirty="0">
                <a:solidFill>
                  <a:srgbClr val="FF0000"/>
                </a:solidFill>
              </a:rPr>
              <a:t> of several acute and chronic inflammatory diseases</a:t>
            </a:r>
            <a:r>
              <a:rPr lang="en-GB" sz="1100" i="1" dirty="0"/>
              <a:t>”. </a:t>
            </a:r>
            <a:r>
              <a:rPr lang="en-GB" sz="1100" dirty="0"/>
              <a:t>[</a:t>
            </a:r>
            <a:r>
              <a:rPr lang="en-GB" sz="1100" dirty="0" err="1"/>
              <a:t>Subbannayya</a:t>
            </a:r>
            <a:r>
              <a:rPr lang="en-GB" sz="1100" dirty="0"/>
              <a:t> et al. (2016]</a:t>
            </a:r>
            <a:endParaRPr lang="en-ES" sz="1100" i="1" dirty="0"/>
          </a:p>
        </p:txBody>
      </p:sp>
    </p:spTree>
    <p:extLst>
      <p:ext uri="{BB962C8B-B14F-4D97-AF65-F5344CB8AC3E}">
        <p14:creationId xmlns:p14="http://schemas.microsoft.com/office/powerpoint/2010/main" val="3785407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C5218-F05C-1BB2-2660-DD6073987B0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B791069-A934-35F2-7BD2-0BA6851F2B15}"/>
              </a:ext>
            </a:extLst>
          </p:cNvPr>
          <p:cNvSpPr>
            <a:spLocks noGrp="1"/>
          </p:cNvSpPr>
          <p:nvPr>
            <p:ph type="title"/>
          </p:nvPr>
        </p:nvSpPr>
        <p:spPr>
          <a:xfrm>
            <a:off x="838200" y="-243516"/>
            <a:ext cx="10515600" cy="1325563"/>
          </a:xfrm>
        </p:spPr>
        <p:txBody>
          <a:bodyPr>
            <a:normAutofit/>
          </a:bodyPr>
          <a:lstStyle/>
          <a:p>
            <a:pPr algn="ctr"/>
            <a:r>
              <a:rPr lang="en-ES" sz="2800" b="1" dirty="0"/>
              <a:t>Cell to Cell Communication Network</a:t>
            </a:r>
          </a:p>
        </p:txBody>
      </p:sp>
      <p:sp>
        <p:nvSpPr>
          <p:cNvPr id="10" name="TextBox 9">
            <a:extLst>
              <a:ext uri="{FF2B5EF4-FFF2-40B4-BE49-F238E27FC236}">
                <a16:creationId xmlns:a16="http://schemas.microsoft.com/office/drawing/2014/main" id="{129A096A-1E3F-867F-A911-B36180F518F6}"/>
              </a:ext>
            </a:extLst>
          </p:cNvPr>
          <p:cNvSpPr txBox="1"/>
          <p:nvPr/>
        </p:nvSpPr>
        <p:spPr>
          <a:xfrm>
            <a:off x="731147" y="4212213"/>
            <a:ext cx="3921262" cy="1461939"/>
          </a:xfrm>
          <a:prstGeom prst="rect">
            <a:avLst/>
          </a:prstGeom>
          <a:noFill/>
        </p:spPr>
        <p:txBody>
          <a:bodyPr wrap="square" rtlCol="0">
            <a:spAutoFit/>
          </a:bodyPr>
          <a:lstStyle/>
          <a:p>
            <a:pPr algn="just"/>
            <a:r>
              <a:rPr lang="en-GB" sz="1100" i="1" dirty="0"/>
              <a:t>“Macrophage migration inhibitory factor (</a:t>
            </a:r>
            <a:r>
              <a:rPr lang="en-GB" sz="1100" i="1" dirty="0">
                <a:solidFill>
                  <a:srgbClr val="FF0000"/>
                </a:solidFill>
              </a:rPr>
              <a:t>MIF</a:t>
            </a:r>
            <a:r>
              <a:rPr lang="en-GB" sz="1100" i="1" dirty="0"/>
              <a:t>) is a glycosylated multi-functional protein that acts as an enzyme as well as a cytokine. MIF mediates its actions through a cell surface class II major histocompatibility chaperone, CD74 and co-receptors such as CD44, CXCR2, CXCR4 or CXCR7. MIF has been implicated in the </a:t>
            </a:r>
            <a:r>
              <a:rPr lang="en-GB" sz="1200" i="1" dirty="0">
                <a:solidFill>
                  <a:srgbClr val="FF0000"/>
                </a:solidFill>
              </a:rPr>
              <a:t>pathogenesis</a:t>
            </a:r>
            <a:r>
              <a:rPr lang="en-GB" sz="1100" i="1" dirty="0">
                <a:solidFill>
                  <a:srgbClr val="FF0000"/>
                </a:solidFill>
              </a:rPr>
              <a:t> of several acute and chronic inflammatory diseases</a:t>
            </a:r>
            <a:r>
              <a:rPr lang="en-GB" sz="1100" i="1" dirty="0"/>
              <a:t>”. </a:t>
            </a:r>
            <a:r>
              <a:rPr lang="en-GB" sz="1100" dirty="0"/>
              <a:t>[</a:t>
            </a:r>
            <a:r>
              <a:rPr lang="en-GB" sz="1100" dirty="0" err="1"/>
              <a:t>Subbannayya</a:t>
            </a:r>
            <a:r>
              <a:rPr lang="en-GB" sz="1100" dirty="0"/>
              <a:t> et al. (2016]</a:t>
            </a:r>
            <a:endParaRPr lang="en-ES" sz="1100" i="1" dirty="0"/>
          </a:p>
        </p:txBody>
      </p:sp>
      <p:pic>
        <p:nvPicPr>
          <p:cNvPr id="3" name="Picture 2" descr="A graph with numbers and letters&#10;&#10;AI-generated content may be incorrect.">
            <a:extLst>
              <a:ext uri="{FF2B5EF4-FFF2-40B4-BE49-F238E27FC236}">
                <a16:creationId xmlns:a16="http://schemas.microsoft.com/office/drawing/2014/main" id="{03AD8BC3-D28B-4363-539D-09FA7335018E}"/>
              </a:ext>
            </a:extLst>
          </p:cNvPr>
          <p:cNvPicPr>
            <a:picLocks noChangeAspect="1"/>
          </p:cNvPicPr>
          <p:nvPr/>
        </p:nvPicPr>
        <p:blipFill>
          <a:blip r:embed="rId3"/>
          <a:stretch>
            <a:fillRect/>
          </a:stretch>
        </p:blipFill>
        <p:spPr>
          <a:xfrm>
            <a:off x="5127370" y="1660105"/>
            <a:ext cx="6333483" cy="4523917"/>
          </a:xfrm>
          <a:prstGeom prst="rect">
            <a:avLst/>
          </a:prstGeom>
        </p:spPr>
      </p:pic>
      <p:sp>
        <p:nvSpPr>
          <p:cNvPr id="11" name="Oval 10">
            <a:extLst>
              <a:ext uri="{FF2B5EF4-FFF2-40B4-BE49-F238E27FC236}">
                <a16:creationId xmlns:a16="http://schemas.microsoft.com/office/drawing/2014/main" id="{03FDFAAC-1F8C-30D2-EF2B-10AAED63484F}"/>
              </a:ext>
            </a:extLst>
          </p:cNvPr>
          <p:cNvSpPr/>
          <p:nvPr/>
        </p:nvSpPr>
        <p:spPr>
          <a:xfrm>
            <a:off x="10075230" y="3859553"/>
            <a:ext cx="258051" cy="2804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 name="Oval 4">
            <a:extLst>
              <a:ext uri="{FF2B5EF4-FFF2-40B4-BE49-F238E27FC236}">
                <a16:creationId xmlns:a16="http://schemas.microsoft.com/office/drawing/2014/main" id="{D18A6C1A-31AE-EFFB-134D-FB62A6E4F8B9}"/>
              </a:ext>
            </a:extLst>
          </p:cNvPr>
          <p:cNvSpPr/>
          <p:nvPr/>
        </p:nvSpPr>
        <p:spPr>
          <a:xfrm>
            <a:off x="6592469" y="4662692"/>
            <a:ext cx="258051" cy="2804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5">
            <a:extLst>
              <a:ext uri="{FF2B5EF4-FFF2-40B4-BE49-F238E27FC236}">
                <a16:creationId xmlns:a16="http://schemas.microsoft.com/office/drawing/2014/main" id="{5AADD7C2-9D60-C3AF-32B3-F32F3A1D965B}"/>
              </a:ext>
            </a:extLst>
          </p:cNvPr>
          <p:cNvSpPr txBox="1"/>
          <p:nvPr/>
        </p:nvSpPr>
        <p:spPr>
          <a:xfrm>
            <a:off x="2443217" y="609543"/>
            <a:ext cx="7305566" cy="646331"/>
          </a:xfrm>
          <a:prstGeom prst="rect">
            <a:avLst/>
          </a:prstGeom>
          <a:noFill/>
        </p:spPr>
        <p:txBody>
          <a:bodyPr wrap="square" rtlCol="0">
            <a:spAutoFit/>
          </a:bodyPr>
          <a:lstStyle/>
          <a:p>
            <a:pPr algn="ctr"/>
            <a:r>
              <a:rPr lang="es-ES" b="1" dirty="0" err="1"/>
              <a:t>Inflamed</a:t>
            </a:r>
            <a:r>
              <a:rPr lang="es-ES" b="1" dirty="0"/>
              <a:t> </a:t>
            </a:r>
            <a:r>
              <a:rPr lang="es-ES" b="1" dirty="0" err="1"/>
              <a:t>Pericytes</a:t>
            </a:r>
            <a:r>
              <a:rPr lang="es-ES" b="1" dirty="0"/>
              <a:t> </a:t>
            </a:r>
            <a:r>
              <a:rPr lang="es-ES" b="1" dirty="0" err="1"/>
              <a:t>send</a:t>
            </a:r>
            <a:r>
              <a:rPr lang="es-ES" b="1" dirty="0"/>
              <a:t> more pro </a:t>
            </a:r>
            <a:r>
              <a:rPr lang="es-ES" b="1" dirty="0" err="1"/>
              <a:t>Inflammatory</a:t>
            </a:r>
            <a:r>
              <a:rPr lang="es-ES" b="1" dirty="0"/>
              <a:t> </a:t>
            </a:r>
            <a:r>
              <a:rPr lang="es-ES" b="1" dirty="0" err="1"/>
              <a:t>signals</a:t>
            </a:r>
            <a:r>
              <a:rPr lang="es-ES" b="1" dirty="0"/>
              <a:t> </a:t>
            </a:r>
            <a:r>
              <a:rPr lang="es-ES" b="1" dirty="0" err="1"/>
              <a:t>like</a:t>
            </a:r>
            <a:r>
              <a:rPr lang="es-ES" b="1" dirty="0"/>
              <a:t> MIF, CCL and CXCL</a:t>
            </a:r>
            <a:endParaRPr lang="en-ES" b="1" dirty="0"/>
          </a:p>
        </p:txBody>
      </p:sp>
      <p:sp>
        <p:nvSpPr>
          <p:cNvPr id="7" name="TextBox 6">
            <a:extLst>
              <a:ext uri="{FF2B5EF4-FFF2-40B4-BE49-F238E27FC236}">
                <a16:creationId xmlns:a16="http://schemas.microsoft.com/office/drawing/2014/main" id="{5D6FE8C2-8C42-D6CA-F1A0-877F69A8DEE4}"/>
              </a:ext>
            </a:extLst>
          </p:cNvPr>
          <p:cNvSpPr txBox="1"/>
          <p:nvPr/>
        </p:nvSpPr>
        <p:spPr>
          <a:xfrm>
            <a:off x="731147" y="2290741"/>
            <a:ext cx="3921262" cy="954107"/>
          </a:xfrm>
          <a:prstGeom prst="rect">
            <a:avLst/>
          </a:prstGeom>
          <a:noFill/>
        </p:spPr>
        <p:txBody>
          <a:bodyPr wrap="square" rtlCol="0">
            <a:spAutoFit/>
          </a:bodyPr>
          <a:lstStyle/>
          <a:p>
            <a:r>
              <a:rPr lang="en-GB" sz="1400" dirty="0"/>
              <a:t>In inflamed samples, pericytes show increased </a:t>
            </a:r>
            <a:r>
              <a:rPr lang="en-GB" sz="1400" dirty="0" err="1"/>
              <a:t>signaling</a:t>
            </a:r>
            <a:r>
              <a:rPr lang="en-GB" sz="1400" dirty="0"/>
              <a:t> through pro-inflammatory pathways such as </a:t>
            </a:r>
            <a:r>
              <a:rPr lang="en-GB" sz="1400" b="1" dirty="0"/>
              <a:t>MIF, CCL, and CXCL </a:t>
            </a:r>
            <a:r>
              <a:rPr lang="en-GB" sz="1400" dirty="0"/>
              <a:t>compared to healthy samples.</a:t>
            </a:r>
          </a:p>
        </p:txBody>
      </p:sp>
    </p:spTree>
    <p:extLst>
      <p:ext uri="{BB962C8B-B14F-4D97-AF65-F5344CB8AC3E}">
        <p14:creationId xmlns:p14="http://schemas.microsoft.com/office/powerpoint/2010/main" val="1229959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95B7F-4303-101C-F5D9-051A08EECA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85BA383-9F46-950F-2E0C-E49BF067E735}"/>
              </a:ext>
            </a:extLst>
          </p:cNvPr>
          <p:cNvSpPr>
            <a:spLocks noGrp="1"/>
          </p:cNvSpPr>
          <p:nvPr>
            <p:ph type="title"/>
          </p:nvPr>
        </p:nvSpPr>
        <p:spPr>
          <a:xfrm>
            <a:off x="768626" y="49933"/>
            <a:ext cx="10515600" cy="1325563"/>
          </a:xfrm>
        </p:spPr>
        <p:txBody>
          <a:bodyPr>
            <a:normAutofit/>
          </a:bodyPr>
          <a:lstStyle/>
          <a:p>
            <a:pPr algn="ctr"/>
            <a:r>
              <a:rPr lang="en-ES" sz="2800" b="1" dirty="0"/>
              <a:t>Conclusions</a:t>
            </a:r>
          </a:p>
        </p:txBody>
      </p:sp>
      <p:sp>
        <p:nvSpPr>
          <p:cNvPr id="8" name="TextBox 7">
            <a:extLst>
              <a:ext uri="{FF2B5EF4-FFF2-40B4-BE49-F238E27FC236}">
                <a16:creationId xmlns:a16="http://schemas.microsoft.com/office/drawing/2014/main" id="{B12BC0E1-EFB8-E94A-1268-3FFB2B93F62C}"/>
              </a:ext>
            </a:extLst>
          </p:cNvPr>
          <p:cNvSpPr txBox="1"/>
          <p:nvPr/>
        </p:nvSpPr>
        <p:spPr>
          <a:xfrm>
            <a:off x="4796766" y="1021441"/>
            <a:ext cx="2598468" cy="369332"/>
          </a:xfrm>
          <a:prstGeom prst="rect">
            <a:avLst/>
          </a:prstGeom>
          <a:noFill/>
        </p:spPr>
        <p:txBody>
          <a:bodyPr wrap="none" rtlCol="0">
            <a:spAutoFit/>
          </a:bodyPr>
          <a:lstStyle/>
          <a:p>
            <a:r>
              <a:rPr lang="en-ES" b="1" dirty="0"/>
              <a:t>Biological Conclusions</a:t>
            </a:r>
          </a:p>
        </p:txBody>
      </p:sp>
      <p:sp>
        <p:nvSpPr>
          <p:cNvPr id="9" name="TextBox 8">
            <a:extLst>
              <a:ext uri="{FF2B5EF4-FFF2-40B4-BE49-F238E27FC236}">
                <a16:creationId xmlns:a16="http://schemas.microsoft.com/office/drawing/2014/main" id="{8CF8D7E8-F487-23BF-5439-0D06B2DB4CF2}"/>
              </a:ext>
            </a:extLst>
          </p:cNvPr>
          <p:cNvSpPr txBox="1"/>
          <p:nvPr/>
        </p:nvSpPr>
        <p:spPr>
          <a:xfrm>
            <a:off x="838200" y="2284274"/>
            <a:ext cx="8825949" cy="584775"/>
          </a:xfrm>
          <a:prstGeom prst="rect">
            <a:avLst/>
          </a:prstGeom>
          <a:noFill/>
        </p:spPr>
        <p:txBody>
          <a:bodyPr wrap="square" rtlCol="0">
            <a:spAutoFit/>
          </a:bodyPr>
          <a:lstStyle/>
          <a:p>
            <a:pPr algn="just"/>
            <a:r>
              <a:rPr lang="en-ES" sz="1600" b="1" dirty="0"/>
              <a:t>1. Inflammation is a very </a:t>
            </a:r>
            <a:r>
              <a:rPr lang="en-ES" sz="1600" b="1" dirty="0">
                <a:solidFill>
                  <a:srgbClr val="FF0000"/>
                </a:solidFill>
              </a:rPr>
              <a:t>heterogenous</a:t>
            </a:r>
            <a:r>
              <a:rPr lang="en-ES" sz="1600" b="1" dirty="0"/>
              <a:t> and intrincated process, that can show </a:t>
            </a:r>
            <a:r>
              <a:rPr lang="en-ES" sz="1600" b="1" dirty="0">
                <a:solidFill>
                  <a:srgbClr val="FF0000"/>
                </a:solidFill>
              </a:rPr>
              <a:t>different degrees and underliying pathways</a:t>
            </a:r>
            <a:r>
              <a:rPr lang="en-ES" sz="1600" b="1" dirty="0"/>
              <a:t>, it is important to analyze each patient </a:t>
            </a:r>
            <a:r>
              <a:rPr lang="en-ES" sz="1600" b="1" dirty="0">
                <a:solidFill>
                  <a:srgbClr val="FF0000"/>
                </a:solidFill>
              </a:rPr>
              <a:t>individually</a:t>
            </a:r>
          </a:p>
        </p:txBody>
      </p:sp>
      <p:sp>
        <p:nvSpPr>
          <p:cNvPr id="15" name="TextBox 14">
            <a:extLst>
              <a:ext uri="{FF2B5EF4-FFF2-40B4-BE49-F238E27FC236}">
                <a16:creationId xmlns:a16="http://schemas.microsoft.com/office/drawing/2014/main" id="{97C9FC4C-627B-7FE6-EDD5-73AF52EE3808}"/>
              </a:ext>
            </a:extLst>
          </p:cNvPr>
          <p:cNvSpPr txBox="1"/>
          <p:nvPr/>
        </p:nvSpPr>
        <p:spPr>
          <a:xfrm>
            <a:off x="768626" y="4012859"/>
            <a:ext cx="5433391" cy="584775"/>
          </a:xfrm>
          <a:prstGeom prst="rect">
            <a:avLst/>
          </a:prstGeom>
          <a:noFill/>
        </p:spPr>
        <p:txBody>
          <a:bodyPr wrap="square" rtlCol="0">
            <a:spAutoFit/>
          </a:bodyPr>
          <a:lstStyle/>
          <a:p>
            <a:pPr algn="just"/>
            <a:r>
              <a:rPr lang="en-ES" sz="1600" b="1" dirty="0"/>
              <a:t>2. Pericytes contribute to inflammation mainly in two ways</a:t>
            </a:r>
            <a:endParaRPr lang="en-ES" sz="1600" b="1" dirty="0">
              <a:solidFill>
                <a:srgbClr val="FF0000"/>
              </a:solidFill>
            </a:endParaRPr>
          </a:p>
        </p:txBody>
      </p:sp>
      <p:cxnSp>
        <p:nvCxnSpPr>
          <p:cNvPr id="17" name="Straight Arrow Connector 16">
            <a:extLst>
              <a:ext uri="{FF2B5EF4-FFF2-40B4-BE49-F238E27FC236}">
                <a16:creationId xmlns:a16="http://schemas.microsoft.com/office/drawing/2014/main" id="{845F642D-0DE5-E069-00A0-CEF881660BDC}"/>
              </a:ext>
            </a:extLst>
          </p:cNvPr>
          <p:cNvCxnSpPr/>
          <p:nvPr/>
        </p:nvCxnSpPr>
        <p:spPr>
          <a:xfrm flipV="1">
            <a:off x="6291469" y="3679620"/>
            <a:ext cx="1034191" cy="516835"/>
          </a:xfrm>
          <a:prstGeom prst="straightConnector1">
            <a:avLst/>
          </a:prstGeom>
          <a:ln w="47625">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378E737C-1BF0-54FB-3795-577FEB368D1D}"/>
              </a:ext>
            </a:extLst>
          </p:cNvPr>
          <p:cNvSpPr txBox="1"/>
          <p:nvPr/>
        </p:nvSpPr>
        <p:spPr>
          <a:xfrm>
            <a:off x="7439438" y="3414817"/>
            <a:ext cx="3176689" cy="738664"/>
          </a:xfrm>
          <a:prstGeom prst="rect">
            <a:avLst/>
          </a:prstGeom>
          <a:noFill/>
        </p:spPr>
        <p:txBody>
          <a:bodyPr wrap="square" rtlCol="0">
            <a:spAutoFit/>
          </a:bodyPr>
          <a:lstStyle/>
          <a:p>
            <a:pPr algn="just"/>
            <a:r>
              <a:rPr lang="en-ES" sz="1400" b="1" dirty="0"/>
              <a:t>Secretion of </a:t>
            </a:r>
            <a:r>
              <a:rPr lang="en-ES" sz="1400" b="1" dirty="0">
                <a:solidFill>
                  <a:srgbClr val="FF0000"/>
                </a:solidFill>
              </a:rPr>
              <a:t>pro-inflammatory mediators and Pathways</a:t>
            </a:r>
            <a:r>
              <a:rPr lang="en-ES" sz="1400" b="1" dirty="0"/>
              <a:t> (e.g., IL, MIF, CCL)</a:t>
            </a:r>
          </a:p>
        </p:txBody>
      </p:sp>
      <p:cxnSp>
        <p:nvCxnSpPr>
          <p:cNvPr id="19" name="Straight Arrow Connector 18">
            <a:extLst>
              <a:ext uri="{FF2B5EF4-FFF2-40B4-BE49-F238E27FC236}">
                <a16:creationId xmlns:a16="http://schemas.microsoft.com/office/drawing/2014/main" id="{277FD04C-8F15-C744-265B-BBD0E59C7FF5}"/>
              </a:ext>
            </a:extLst>
          </p:cNvPr>
          <p:cNvCxnSpPr>
            <a:cxnSpLocks/>
          </p:cNvCxnSpPr>
          <p:nvPr/>
        </p:nvCxnSpPr>
        <p:spPr>
          <a:xfrm>
            <a:off x="6291469" y="4191292"/>
            <a:ext cx="1060174" cy="399753"/>
          </a:xfrm>
          <a:prstGeom prst="straightConnector1">
            <a:avLst/>
          </a:prstGeom>
          <a:ln w="47625">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21B1EA8-E6E8-28C6-8284-71479FE3AF31}"/>
              </a:ext>
            </a:extLst>
          </p:cNvPr>
          <p:cNvSpPr txBox="1"/>
          <p:nvPr/>
        </p:nvSpPr>
        <p:spPr>
          <a:xfrm>
            <a:off x="7439438" y="4268361"/>
            <a:ext cx="3544247" cy="954107"/>
          </a:xfrm>
          <a:prstGeom prst="rect">
            <a:avLst/>
          </a:prstGeom>
          <a:noFill/>
        </p:spPr>
        <p:txBody>
          <a:bodyPr wrap="square" rtlCol="0">
            <a:spAutoFit/>
          </a:bodyPr>
          <a:lstStyle/>
          <a:p>
            <a:pPr algn="just"/>
            <a:r>
              <a:rPr lang="en-GB" sz="1400" b="1" dirty="0"/>
              <a:t>Facilitating</a:t>
            </a:r>
            <a:r>
              <a:rPr lang="en-GB" sz="1400" dirty="0"/>
              <a:t> </a:t>
            </a:r>
            <a:r>
              <a:rPr lang="en-ES" sz="1400" b="1" dirty="0"/>
              <a:t>diapedesis by weakening the </a:t>
            </a:r>
            <a:r>
              <a:rPr lang="en-ES" sz="1400" b="1" dirty="0">
                <a:solidFill>
                  <a:srgbClr val="FF0000"/>
                </a:solidFill>
              </a:rPr>
              <a:t>blood endothelial barrier </a:t>
            </a:r>
            <a:r>
              <a:rPr lang="en-ES" sz="1400" b="1" dirty="0"/>
              <a:t>(e.g., VEGFA) and emiting </a:t>
            </a:r>
            <a:r>
              <a:rPr lang="en-ES" sz="1400" b="1" dirty="0">
                <a:solidFill>
                  <a:srgbClr val="FF0000"/>
                </a:solidFill>
              </a:rPr>
              <a:t>adhesion molecules </a:t>
            </a:r>
            <a:r>
              <a:rPr lang="en-ES" sz="1400" b="1" dirty="0"/>
              <a:t>(e.g., VCAM-1)</a:t>
            </a:r>
          </a:p>
        </p:txBody>
      </p:sp>
      <p:sp>
        <p:nvSpPr>
          <p:cNvPr id="22" name="TextBox 21">
            <a:extLst>
              <a:ext uri="{FF2B5EF4-FFF2-40B4-BE49-F238E27FC236}">
                <a16:creationId xmlns:a16="http://schemas.microsoft.com/office/drawing/2014/main" id="{F0601A6D-EEAB-8AEB-1DBD-4CBDAD40088E}"/>
              </a:ext>
            </a:extLst>
          </p:cNvPr>
          <p:cNvSpPr txBox="1"/>
          <p:nvPr/>
        </p:nvSpPr>
        <p:spPr>
          <a:xfrm>
            <a:off x="838200" y="5667282"/>
            <a:ext cx="9002486" cy="584775"/>
          </a:xfrm>
          <a:prstGeom prst="rect">
            <a:avLst/>
          </a:prstGeom>
          <a:noFill/>
        </p:spPr>
        <p:txBody>
          <a:bodyPr wrap="square" rtlCol="0">
            <a:spAutoFit/>
          </a:bodyPr>
          <a:lstStyle/>
          <a:p>
            <a:pPr algn="just"/>
            <a:r>
              <a:rPr lang="en-ES" sz="1600" b="1" dirty="0"/>
              <a:t>3. </a:t>
            </a:r>
            <a:r>
              <a:rPr lang="en-GB" sz="1600" b="1" dirty="0"/>
              <a:t>Clusters representing pericytes in a homeostatic state are reduced in inflamed samples, while clusters enriched for pro-inflammatory pericytes expand.</a:t>
            </a:r>
            <a:r>
              <a:rPr lang="en-ES" sz="1600" b="1" dirty="0">
                <a:solidFill>
                  <a:srgbClr val="FF0000"/>
                </a:solidFill>
              </a:rPr>
              <a:t> </a:t>
            </a:r>
            <a:endParaRPr lang="en-GB" sz="1600" b="1" dirty="0"/>
          </a:p>
        </p:txBody>
      </p:sp>
    </p:spTree>
    <p:extLst>
      <p:ext uri="{BB962C8B-B14F-4D97-AF65-F5344CB8AC3E}">
        <p14:creationId xmlns:p14="http://schemas.microsoft.com/office/powerpoint/2010/main" val="2499894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44C9D-D29B-EFFA-ED09-D294B74F2B5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1D5519A-A4D7-F948-BB19-497FC578EC08}"/>
              </a:ext>
            </a:extLst>
          </p:cNvPr>
          <p:cNvSpPr>
            <a:spLocks noGrp="1"/>
          </p:cNvSpPr>
          <p:nvPr>
            <p:ph type="title"/>
          </p:nvPr>
        </p:nvSpPr>
        <p:spPr>
          <a:xfrm>
            <a:off x="768626" y="-213245"/>
            <a:ext cx="10515600" cy="1325563"/>
          </a:xfrm>
        </p:spPr>
        <p:txBody>
          <a:bodyPr>
            <a:normAutofit/>
          </a:bodyPr>
          <a:lstStyle/>
          <a:p>
            <a:pPr algn="ctr"/>
            <a:r>
              <a:rPr lang="en-ES" sz="2800" b="1" dirty="0"/>
              <a:t>Conclusions</a:t>
            </a:r>
          </a:p>
        </p:txBody>
      </p:sp>
      <p:sp>
        <p:nvSpPr>
          <p:cNvPr id="8" name="TextBox 7">
            <a:extLst>
              <a:ext uri="{FF2B5EF4-FFF2-40B4-BE49-F238E27FC236}">
                <a16:creationId xmlns:a16="http://schemas.microsoft.com/office/drawing/2014/main" id="{6416978F-16C2-84E7-615E-AFEBA2B3CF6E}"/>
              </a:ext>
            </a:extLst>
          </p:cNvPr>
          <p:cNvSpPr txBox="1"/>
          <p:nvPr/>
        </p:nvSpPr>
        <p:spPr>
          <a:xfrm>
            <a:off x="4685353" y="649338"/>
            <a:ext cx="2961067" cy="400110"/>
          </a:xfrm>
          <a:prstGeom prst="rect">
            <a:avLst/>
          </a:prstGeom>
          <a:noFill/>
        </p:spPr>
        <p:txBody>
          <a:bodyPr wrap="none" rtlCol="0">
            <a:spAutoFit/>
          </a:bodyPr>
          <a:lstStyle/>
          <a:p>
            <a:r>
              <a:rPr lang="en-ES" sz="2000" b="1" dirty="0"/>
              <a:t>Single Cell Conclusions</a:t>
            </a:r>
          </a:p>
        </p:txBody>
      </p:sp>
      <p:sp>
        <p:nvSpPr>
          <p:cNvPr id="9" name="TextBox 8">
            <a:extLst>
              <a:ext uri="{FF2B5EF4-FFF2-40B4-BE49-F238E27FC236}">
                <a16:creationId xmlns:a16="http://schemas.microsoft.com/office/drawing/2014/main" id="{508FBF63-2C91-83F4-DEDE-2C2344137CD4}"/>
              </a:ext>
            </a:extLst>
          </p:cNvPr>
          <p:cNvSpPr txBox="1"/>
          <p:nvPr/>
        </p:nvSpPr>
        <p:spPr>
          <a:xfrm>
            <a:off x="838200" y="2284274"/>
            <a:ext cx="9470571" cy="584775"/>
          </a:xfrm>
          <a:prstGeom prst="rect">
            <a:avLst/>
          </a:prstGeom>
          <a:noFill/>
        </p:spPr>
        <p:txBody>
          <a:bodyPr wrap="square" rtlCol="0">
            <a:spAutoFit/>
          </a:bodyPr>
          <a:lstStyle/>
          <a:p>
            <a:pPr algn="just"/>
            <a:r>
              <a:rPr lang="en-ES" sz="1600" b="1" dirty="0"/>
              <a:t>1. Invest time in knowing your data and experimental design. Each dataset it’s different, try to maximize it’s strengths and minimize it’s weaknesess</a:t>
            </a:r>
            <a:endParaRPr lang="en-ES" sz="1600" b="1" dirty="0">
              <a:solidFill>
                <a:srgbClr val="FF0000"/>
              </a:solidFill>
            </a:endParaRPr>
          </a:p>
        </p:txBody>
      </p:sp>
      <p:sp>
        <p:nvSpPr>
          <p:cNvPr id="22" name="TextBox 21">
            <a:extLst>
              <a:ext uri="{FF2B5EF4-FFF2-40B4-BE49-F238E27FC236}">
                <a16:creationId xmlns:a16="http://schemas.microsoft.com/office/drawing/2014/main" id="{6069332E-D197-AF25-90B7-7598376B7266}"/>
              </a:ext>
            </a:extLst>
          </p:cNvPr>
          <p:cNvSpPr txBox="1"/>
          <p:nvPr/>
        </p:nvSpPr>
        <p:spPr>
          <a:xfrm>
            <a:off x="838198" y="5453293"/>
            <a:ext cx="10025743" cy="584775"/>
          </a:xfrm>
          <a:prstGeom prst="rect">
            <a:avLst/>
          </a:prstGeom>
          <a:noFill/>
        </p:spPr>
        <p:txBody>
          <a:bodyPr wrap="square" rtlCol="0">
            <a:spAutoFit/>
          </a:bodyPr>
          <a:lstStyle/>
          <a:p>
            <a:pPr algn="just"/>
            <a:r>
              <a:rPr lang="en-ES" sz="1600" b="1" dirty="0"/>
              <a:t>4. Single Cell data gives you a lot of information (Sometimes too much!!). It is good to do some exploratory analysis, but always having in mind the focus of you analysis and what questions you want to answer</a:t>
            </a:r>
            <a:endParaRPr lang="en-ES" sz="1600" b="1" dirty="0">
              <a:solidFill>
                <a:srgbClr val="FF0000"/>
              </a:solidFill>
            </a:endParaRPr>
          </a:p>
        </p:txBody>
      </p:sp>
      <p:sp>
        <p:nvSpPr>
          <p:cNvPr id="2" name="TextBox 1">
            <a:extLst>
              <a:ext uri="{FF2B5EF4-FFF2-40B4-BE49-F238E27FC236}">
                <a16:creationId xmlns:a16="http://schemas.microsoft.com/office/drawing/2014/main" id="{868FC3F2-63B6-CE79-BB94-DC3925E19EBF}"/>
              </a:ext>
            </a:extLst>
          </p:cNvPr>
          <p:cNvSpPr txBox="1"/>
          <p:nvPr/>
        </p:nvSpPr>
        <p:spPr>
          <a:xfrm>
            <a:off x="3652318" y="1073114"/>
            <a:ext cx="4887363" cy="369332"/>
          </a:xfrm>
          <a:prstGeom prst="rect">
            <a:avLst/>
          </a:prstGeom>
          <a:noFill/>
        </p:spPr>
        <p:txBody>
          <a:bodyPr wrap="square" rtlCol="0">
            <a:spAutoFit/>
          </a:bodyPr>
          <a:lstStyle/>
          <a:p>
            <a:pPr algn="ctr"/>
            <a:r>
              <a:rPr lang="en-ES" b="1" dirty="0"/>
              <a:t>What have I learnt during the course?</a:t>
            </a:r>
          </a:p>
        </p:txBody>
      </p:sp>
      <p:sp>
        <p:nvSpPr>
          <p:cNvPr id="3" name="TextBox 2">
            <a:extLst>
              <a:ext uri="{FF2B5EF4-FFF2-40B4-BE49-F238E27FC236}">
                <a16:creationId xmlns:a16="http://schemas.microsoft.com/office/drawing/2014/main" id="{704E8F51-354D-E727-63B5-540D6E866368}"/>
              </a:ext>
            </a:extLst>
          </p:cNvPr>
          <p:cNvSpPr txBox="1"/>
          <p:nvPr/>
        </p:nvSpPr>
        <p:spPr>
          <a:xfrm>
            <a:off x="838198" y="3326448"/>
            <a:ext cx="10025743" cy="584775"/>
          </a:xfrm>
          <a:prstGeom prst="rect">
            <a:avLst/>
          </a:prstGeom>
          <a:noFill/>
        </p:spPr>
        <p:txBody>
          <a:bodyPr wrap="square" rtlCol="0">
            <a:spAutoFit/>
          </a:bodyPr>
          <a:lstStyle/>
          <a:p>
            <a:pPr algn="just"/>
            <a:r>
              <a:rPr lang="en-ES" sz="1600" b="1" dirty="0"/>
              <a:t>2. There is not always a ”correct” or “incorrect” approach, but you should always be aware of what are you doing and why</a:t>
            </a:r>
            <a:endParaRPr lang="en-ES" sz="1600" b="1" dirty="0">
              <a:solidFill>
                <a:srgbClr val="FF0000"/>
              </a:solidFill>
            </a:endParaRPr>
          </a:p>
        </p:txBody>
      </p:sp>
      <p:sp>
        <p:nvSpPr>
          <p:cNvPr id="5" name="TextBox 4">
            <a:extLst>
              <a:ext uri="{FF2B5EF4-FFF2-40B4-BE49-F238E27FC236}">
                <a16:creationId xmlns:a16="http://schemas.microsoft.com/office/drawing/2014/main" id="{3EA4D399-2DDA-A09C-85B2-431508146354}"/>
              </a:ext>
            </a:extLst>
          </p:cNvPr>
          <p:cNvSpPr txBox="1"/>
          <p:nvPr/>
        </p:nvSpPr>
        <p:spPr>
          <a:xfrm>
            <a:off x="838198" y="4411119"/>
            <a:ext cx="10025743" cy="584775"/>
          </a:xfrm>
          <a:prstGeom prst="rect">
            <a:avLst/>
          </a:prstGeom>
          <a:noFill/>
        </p:spPr>
        <p:txBody>
          <a:bodyPr wrap="square" rtlCol="0">
            <a:spAutoFit/>
          </a:bodyPr>
          <a:lstStyle/>
          <a:p>
            <a:pPr algn="just"/>
            <a:r>
              <a:rPr lang="en-ES" sz="1600" b="1" dirty="0"/>
              <a:t>3. Batch effects will always be there, so you have to learn how to live and deal with them. Even if you use integration/correction methods you should always be sceptic with your results</a:t>
            </a:r>
            <a:endParaRPr lang="en-ES" sz="1600" b="1" dirty="0">
              <a:solidFill>
                <a:srgbClr val="FF0000"/>
              </a:solidFill>
            </a:endParaRPr>
          </a:p>
        </p:txBody>
      </p:sp>
    </p:spTree>
    <p:extLst>
      <p:ext uri="{BB962C8B-B14F-4D97-AF65-F5344CB8AC3E}">
        <p14:creationId xmlns:p14="http://schemas.microsoft.com/office/powerpoint/2010/main" val="1604928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60AA45-B961-D4D3-1176-FE6C1677745B}"/>
              </a:ext>
            </a:extLst>
          </p:cNvPr>
          <p:cNvSpPr>
            <a:spLocks noGrp="1"/>
          </p:cNvSpPr>
          <p:nvPr>
            <p:ph idx="1"/>
          </p:nvPr>
        </p:nvSpPr>
        <p:spPr>
          <a:xfrm>
            <a:off x="728868" y="1239215"/>
            <a:ext cx="10515600" cy="5439879"/>
          </a:xfrm>
        </p:spPr>
        <p:txBody>
          <a:bodyPr>
            <a:normAutofit fontScale="92500" lnSpcReduction="10000"/>
          </a:bodyPr>
          <a:lstStyle/>
          <a:p>
            <a:pPr marL="0" indent="0">
              <a:buNone/>
            </a:pPr>
            <a:r>
              <a:rPr lang="en-GB" sz="1600" dirty="0" err="1"/>
              <a:t>Subbannayya</a:t>
            </a:r>
            <a:r>
              <a:rPr lang="en-GB" sz="1600" dirty="0"/>
              <a:t> T, Variar P, Advani J, et al. An integrated signal transduction network of macrophage migration inhibitory factor. </a:t>
            </a:r>
            <a:r>
              <a:rPr lang="en-GB" sz="1600" i="1" dirty="0"/>
              <a:t>J Cell Commun Signal</a:t>
            </a:r>
            <a:r>
              <a:rPr lang="en-GB" sz="1600" dirty="0"/>
              <a:t>. 2016;10(2):165-170. doi:10.1007/s12079-016-0326-x</a:t>
            </a:r>
          </a:p>
          <a:p>
            <a:pPr marL="0" indent="0">
              <a:buNone/>
            </a:pPr>
            <a:endParaRPr lang="en-GB" sz="1600" dirty="0"/>
          </a:p>
          <a:p>
            <a:pPr marL="0" indent="0">
              <a:buNone/>
            </a:pPr>
            <a:r>
              <a:rPr lang="en-GB" sz="1600" dirty="0"/>
              <a:t>Korsunsky, I., Millard, N., Fan, J. </a:t>
            </a:r>
            <a:r>
              <a:rPr lang="en-GB" sz="1600" i="1" dirty="0"/>
              <a:t>et al.</a:t>
            </a:r>
            <a:r>
              <a:rPr lang="en-GB" sz="1600" dirty="0"/>
              <a:t> Fast, sensitive and accurate integration of single-cell data with Harmony. </a:t>
            </a:r>
            <a:r>
              <a:rPr lang="en-GB" sz="1600" i="1" dirty="0"/>
              <a:t>Nat Methods</a:t>
            </a:r>
            <a:r>
              <a:rPr lang="en-GB" sz="1600" dirty="0"/>
              <a:t> </a:t>
            </a:r>
            <a:r>
              <a:rPr lang="en-GB" sz="1600" b="1" dirty="0"/>
              <a:t>16</a:t>
            </a:r>
            <a:r>
              <a:rPr lang="en-GB" sz="1600" dirty="0"/>
              <a:t>, 1289–1296 (2019). </a:t>
            </a:r>
            <a:r>
              <a:rPr lang="en-GB" sz="1600" dirty="0">
                <a:hlinkClick r:id="rId2"/>
              </a:rPr>
              <a:t>https://doi.org/10.1038/s41592-019-0619-0</a:t>
            </a:r>
            <a:endParaRPr lang="en-GB" sz="1600" dirty="0"/>
          </a:p>
          <a:p>
            <a:pPr marL="0" indent="0">
              <a:buNone/>
            </a:pPr>
            <a:endParaRPr lang="en-GB" sz="1600" dirty="0"/>
          </a:p>
          <a:p>
            <a:pPr marL="0" indent="0">
              <a:buNone/>
            </a:pPr>
            <a:r>
              <a:rPr lang="en-GB" sz="1600" dirty="0"/>
              <a:t>van </a:t>
            </a:r>
            <a:r>
              <a:rPr lang="en-GB" sz="1600" dirty="0" err="1"/>
              <a:t>Splunder</a:t>
            </a:r>
            <a:r>
              <a:rPr lang="en-GB" sz="1600" dirty="0"/>
              <a:t> H, Villacampa P, Martínez-Romero A, </a:t>
            </a:r>
            <a:r>
              <a:rPr lang="en-GB" sz="1600" dirty="0" err="1"/>
              <a:t>Graupera</a:t>
            </a:r>
            <a:r>
              <a:rPr lang="en-GB" sz="1600" dirty="0"/>
              <a:t> M. Pericytes in the disease spotlight. Trends Cell Biol. 2024 Jan;34(1):58-71. </a:t>
            </a:r>
            <a:r>
              <a:rPr lang="en-GB" sz="1600" dirty="0" err="1"/>
              <a:t>doi</a:t>
            </a:r>
            <a:r>
              <a:rPr lang="en-GB" sz="1600" dirty="0"/>
              <a:t>: 10.1016/j.tcb.2023.06.001. </a:t>
            </a:r>
            <a:r>
              <a:rPr lang="en-GB" sz="1600" dirty="0" err="1"/>
              <a:t>Epub</a:t>
            </a:r>
            <a:r>
              <a:rPr lang="en-GB" sz="1600" dirty="0"/>
              <a:t> 2023 Jul 18. PMID: 37474376; PMCID: PMC10777571</a:t>
            </a:r>
          </a:p>
          <a:p>
            <a:pPr marL="0" indent="0">
              <a:buNone/>
            </a:pPr>
            <a:endParaRPr lang="en-GB" sz="1600" dirty="0"/>
          </a:p>
          <a:p>
            <a:pPr marL="0" indent="0">
              <a:buNone/>
            </a:pPr>
            <a:r>
              <a:rPr lang="en-GB" sz="1600" dirty="0" err="1"/>
              <a:t>Hanbin</a:t>
            </a:r>
            <a:r>
              <a:rPr lang="en-GB" sz="1600" dirty="0"/>
              <a:t> Lee, Buhm Han, </a:t>
            </a:r>
            <a:r>
              <a:rPr lang="en-GB" sz="1600" dirty="0" err="1"/>
              <a:t>Pseudobulk</a:t>
            </a:r>
            <a:r>
              <a:rPr lang="en-GB" sz="1600" dirty="0"/>
              <a:t> with proper offsets has the same statistical properties as generalized linear mixed models in single-cell case-control studies, </a:t>
            </a:r>
            <a:r>
              <a:rPr lang="en-GB" sz="1600" i="1" dirty="0"/>
              <a:t>Bioinformatics</a:t>
            </a:r>
            <a:r>
              <a:rPr lang="en-GB" sz="1600" dirty="0"/>
              <a:t>, Volume 40, Issue 8, August 2024, btae498, </a:t>
            </a:r>
            <a:r>
              <a:rPr lang="en-GB" sz="1600" dirty="0">
                <a:hlinkClick r:id="rId3"/>
              </a:rPr>
              <a:t>https://doi.org/10.1093/bioinformatics/btae498</a:t>
            </a:r>
            <a:endParaRPr lang="en-GB" sz="1600" dirty="0"/>
          </a:p>
          <a:p>
            <a:pPr marL="0" indent="0">
              <a:buNone/>
            </a:pPr>
            <a:endParaRPr lang="en-GB" sz="1600" dirty="0"/>
          </a:p>
          <a:p>
            <a:pPr marL="0" indent="0">
              <a:buNone/>
            </a:pPr>
            <a:r>
              <a:rPr lang="en-GB" sz="1600" dirty="0"/>
              <a:t>Gaber, T., Strehl, C. &amp; Buttgereit, F. Metabolic regulation of inflammation. </a:t>
            </a:r>
            <a:r>
              <a:rPr lang="en-GB" sz="1600" i="1" dirty="0"/>
              <a:t>Nat Rev </a:t>
            </a:r>
            <a:r>
              <a:rPr lang="en-GB" sz="1600" i="1" dirty="0" err="1"/>
              <a:t>Rheumatol</a:t>
            </a:r>
            <a:r>
              <a:rPr lang="en-GB" sz="1600" dirty="0"/>
              <a:t> </a:t>
            </a:r>
            <a:r>
              <a:rPr lang="en-GB" sz="1600" b="1" dirty="0"/>
              <a:t>13</a:t>
            </a:r>
            <a:r>
              <a:rPr lang="en-GB" sz="1600" dirty="0"/>
              <a:t>, 267–279 (2017). </a:t>
            </a:r>
            <a:r>
              <a:rPr lang="en-GB" sz="1600" dirty="0">
                <a:hlinkClick r:id="rId4"/>
              </a:rPr>
              <a:t>https://doi.org/10.1038/nrrheum.2017.37</a:t>
            </a:r>
            <a:endParaRPr lang="en-GB" sz="1600" dirty="0"/>
          </a:p>
          <a:p>
            <a:pPr marL="0" indent="0">
              <a:buNone/>
            </a:pPr>
            <a:endParaRPr lang="en-GB" sz="1600" dirty="0"/>
          </a:p>
          <a:p>
            <a:pPr marL="0" indent="0">
              <a:buNone/>
            </a:pPr>
            <a:r>
              <a:rPr lang="en-GB" sz="1600" dirty="0"/>
              <a:t>Neurath, M. Cytokines in inflammatory bowel disease. </a:t>
            </a:r>
            <a:r>
              <a:rPr lang="en-GB" sz="1600" i="1" dirty="0"/>
              <a:t>Nat Rev Immunol</a:t>
            </a:r>
            <a:r>
              <a:rPr lang="en-GB" sz="1600" dirty="0"/>
              <a:t> </a:t>
            </a:r>
            <a:r>
              <a:rPr lang="en-GB" sz="1600" b="1" dirty="0"/>
              <a:t>14</a:t>
            </a:r>
            <a:r>
              <a:rPr lang="en-GB" sz="1600" dirty="0"/>
              <a:t>, 329–342 (2014). https://</a:t>
            </a:r>
            <a:r>
              <a:rPr lang="en-GB" sz="1600" dirty="0" err="1"/>
              <a:t>doi.org</a:t>
            </a:r>
            <a:r>
              <a:rPr lang="en-GB" sz="1600" dirty="0"/>
              <a:t>/10.1038/nri3661</a:t>
            </a:r>
          </a:p>
          <a:p>
            <a:pPr marL="0" indent="0">
              <a:buNone/>
            </a:pPr>
            <a:endParaRPr lang="en-GB" sz="1600" dirty="0"/>
          </a:p>
          <a:p>
            <a:pPr marL="0" indent="0">
              <a:buNone/>
            </a:pPr>
            <a:r>
              <a:rPr lang="en-GB" sz="1600" dirty="0"/>
              <a:t>https://</a:t>
            </a:r>
            <a:r>
              <a:rPr lang="en-GB" sz="1600" dirty="0" err="1"/>
              <a:t>htmlpreview.github.io</a:t>
            </a:r>
            <a:r>
              <a:rPr lang="en-GB" sz="1600" dirty="0"/>
              <a:t>/?https://</a:t>
            </a:r>
            <a:r>
              <a:rPr lang="en-GB" sz="1600" dirty="0" err="1"/>
              <a:t>github.com</a:t>
            </a:r>
            <a:r>
              <a:rPr lang="en-GB" sz="1600" dirty="0"/>
              <a:t>/</a:t>
            </a:r>
            <a:r>
              <a:rPr lang="en-GB" sz="1600" dirty="0" err="1"/>
              <a:t>jinworks</a:t>
            </a:r>
            <a:r>
              <a:rPr lang="en-GB" sz="1600" dirty="0"/>
              <a:t>/</a:t>
            </a:r>
            <a:r>
              <a:rPr lang="en-GB" sz="1600" dirty="0" err="1"/>
              <a:t>CellChat</a:t>
            </a:r>
            <a:r>
              <a:rPr lang="en-GB" sz="1600" dirty="0"/>
              <a:t>/blob/master/tutorial/</a:t>
            </a:r>
            <a:r>
              <a:rPr lang="en-GB" sz="1600" dirty="0" err="1"/>
              <a:t>CellChat-vignette.html</a:t>
            </a:r>
            <a:endParaRPr lang="en-ES" sz="1600" dirty="0"/>
          </a:p>
        </p:txBody>
      </p:sp>
      <p:sp>
        <p:nvSpPr>
          <p:cNvPr id="4" name="TextBox 3">
            <a:extLst>
              <a:ext uri="{FF2B5EF4-FFF2-40B4-BE49-F238E27FC236}">
                <a16:creationId xmlns:a16="http://schemas.microsoft.com/office/drawing/2014/main" id="{0E09920F-7CA4-8FF0-0E4E-ADB000F3EEB5}"/>
              </a:ext>
            </a:extLst>
          </p:cNvPr>
          <p:cNvSpPr txBox="1"/>
          <p:nvPr/>
        </p:nvSpPr>
        <p:spPr>
          <a:xfrm>
            <a:off x="5330719" y="268357"/>
            <a:ext cx="1516697" cy="400110"/>
          </a:xfrm>
          <a:prstGeom prst="rect">
            <a:avLst/>
          </a:prstGeom>
          <a:noFill/>
        </p:spPr>
        <p:txBody>
          <a:bodyPr wrap="none" rtlCol="0">
            <a:spAutoFit/>
          </a:bodyPr>
          <a:lstStyle/>
          <a:p>
            <a:r>
              <a:rPr lang="en-ES" sz="2000" b="1" dirty="0"/>
              <a:t>References</a:t>
            </a:r>
          </a:p>
        </p:txBody>
      </p:sp>
    </p:spTree>
    <p:extLst>
      <p:ext uri="{BB962C8B-B14F-4D97-AF65-F5344CB8AC3E}">
        <p14:creationId xmlns:p14="http://schemas.microsoft.com/office/powerpoint/2010/main" val="507290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6231A-7799-42A2-CB0F-4CAD21C51816}"/>
              </a:ext>
            </a:extLst>
          </p:cNvPr>
          <p:cNvSpPr>
            <a:spLocks noGrp="1"/>
          </p:cNvSpPr>
          <p:nvPr>
            <p:ph type="title"/>
          </p:nvPr>
        </p:nvSpPr>
        <p:spPr>
          <a:xfrm>
            <a:off x="838200" y="2466068"/>
            <a:ext cx="10515600" cy="1325563"/>
          </a:xfrm>
        </p:spPr>
        <p:txBody>
          <a:bodyPr/>
          <a:lstStyle/>
          <a:p>
            <a:pPr algn="ctr"/>
            <a:r>
              <a:rPr lang="en-ES" b="1" dirty="0"/>
              <a:t>THANK YOU!!</a:t>
            </a:r>
          </a:p>
        </p:txBody>
      </p:sp>
    </p:spTree>
    <p:extLst>
      <p:ext uri="{BB962C8B-B14F-4D97-AF65-F5344CB8AC3E}">
        <p14:creationId xmlns:p14="http://schemas.microsoft.com/office/powerpoint/2010/main" val="3960452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3A50-906C-936E-9FCE-FD46F4F36DEC}"/>
              </a:ext>
            </a:extLst>
          </p:cNvPr>
          <p:cNvSpPr>
            <a:spLocks noGrp="1"/>
          </p:cNvSpPr>
          <p:nvPr>
            <p:ph type="title"/>
          </p:nvPr>
        </p:nvSpPr>
        <p:spPr>
          <a:xfrm>
            <a:off x="838200" y="-56224"/>
            <a:ext cx="10515600" cy="1325563"/>
          </a:xfrm>
        </p:spPr>
        <p:txBody>
          <a:bodyPr>
            <a:normAutofit/>
          </a:bodyPr>
          <a:lstStyle/>
          <a:p>
            <a:pPr algn="ctr"/>
            <a:r>
              <a:rPr lang="en-ES" sz="2800" b="1" dirty="0"/>
              <a:t>Study conditions and Patient Selection</a:t>
            </a:r>
          </a:p>
        </p:txBody>
      </p:sp>
      <p:sp>
        <p:nvSpPr>
          <p:cNvPr id="4" name="TextBox 3">
            <a:extLst>
              <a:ext uri="{FF2B5EF4-FFF2-40B4-BE49-F238E27FC236}">
                <a16:creationId xmlns:a16="http://schemas.microsoft.com/office/drawing/2014/main" id="{DDFF22A1-727A-00E9-1507-516BB6BBBAD9}"/>
              </a:ext>
            </a:extLst>
          </p:cNvPr>
          <p:cNvSpPr txBox="1"/>
          <p:nvPr/>
        </p:nvSpPr>
        <p:spPr>
          <a:xfrm>
            <a:off x="935416" y="4670409"/>
            <a:ext cx="4351283" cy="1815882"/>
          </a:xfrm>
          <a:prstGeom prst="rect">
            <a:avLst/>
          </a:prstGeom>
          <a:noFill/>
        </p:spPr>
        <p:txBody>
          <a:bodyPr wrap="square" rtlCol="0">
            <a:spAutoFit/>
          </a:bodyPr>
          <a:lstStyle/>
          <a:p>
            <a:pPr marL="285750" indent="-285750">
              <a:buFont typeface="Arial" panose="020B0604020202020204" pitchFamily="34" charset="0"/>
              <a:buChar char="•"/>
            </a:pPr>
            <a:r>
              <a:rPr lang="en-GB" sz="1400" b="1" dirty="0"/>
              <a:t>Objective:</a:t>
            </a:r>
            <a:r>
              <a:rPr lang="en-GB" sz="1400" dirty="0"/>
              <a:t> Identify and exclude patients whose gene expression profiles exhibit outlier or patient-specific effects, as these may confound downstream biological interpretations.</a:t>
            </a:r>
          </a:p>
          <a:p>
            <a:endParaRPr lang="en-GB" sz="1400" dirty="0"/>
          </a:p>
          <a:p>
            <a:pPr marL="285750" indent="-285750" algn="just">
              <a:buFont typeface="Arial" panose="020B0604020202020204" pitchFamily="34" charset="0"/>
              <a:buChar char="•"/>
            </a:pPr>
            <a:r>
              <a:rPr lang="en-ES" sz="1400" dirty="0"/>
              <a:t>MDS plot to see the global gene expression profile of each patient. (Average PC1 – PC10, 63% variance explained)</a:t>
            </a:r>
          </a:p>
        </p:txBody>
      </p:sp>
      <p:pic>
        <p:nvPicPr>
          <p:cNvPr id="8" name="Picture 7" descr="A graph of a number of colored dots&#10;&#10;AI-generated content may be incorrect.">
            <a:extLst>
              <a:ext uri="{FF2B5EF4-FFF2-40B4-BE49-F238E27FC236}">
                <a16:creationId xmlns:a16="http://schemas.microsoft.com/office/drawing/2014/main" id="{91ABE4CE-8322-9031-119A-45DE0448DE54}"/>
              </a:ext>
            </a:extLst>
          </p:cNvPr>
          <p:cNvPicPr>
            <a:picLocks noChangeAspect="1"/>
          </p:cNvPicPr>
          <p:nvPr/>
        </p:nvPicPr>
        <p:blipFill>
          <a:blip r:embed="rId2"/>
          <a:stretch>
            <a:fillRect/>
          </a:stretch>
        </p:blipFill>
        <p:spPr>
          <a:xfrm>
            <a:off x="1187146" y="1077238"/>
            <a:ext cx="3847824" cy="3206520"/>
          </a:xfrm>
          <a:prstGeom prst="rect">
            <a:avLst/>
          </a:prstGeom>
        </p:spPr>
      </p:pic>
      <p:pic>
        <p:nvPicPr>
          <p:cNvPr id="10" name="Picture 9" descr="A graph with many dots&#10;&#10;AI-generated content may be incorrect.">
            <a:extLst>
              <a:ext uri="{FF2B5EF4-FFF2-40B4-BE49-F238E27FC236}">
                <a16:creationId xmlns:a16="http://schemas.microsoft.com/office/drawing/2014/main" id="{23D505FC-7493-8378-D7DC-86EE2221CB23}"/>
              </a:ext>
            </a:extLst>
          </p:cNvPr>
          <p:cNvPicPr>
            <a:picLocks noChangeAspect="1"/>
          </p:cNvPicPr>
          <p:nvPr/>
        </p:nvPicPr>
        <p:blipFill>
          <a:blip r:embed="rId3"/>
          <a:stretch>
            <a:fillRect/>
          </a:stretch>
        </p:blipFill>
        <p:spPr>
          <a:xfrm>
            <a:off x="7045893" y="2988666"/>
            <a:ext cx="4036182" cy="3363486"/>
          </a:xfrm>
          <a:prstGeom prst="rect">
            <a:avLst/>
          </a:prstGeom>
        </p:spPr>
      </p:pic>
      <p:sp>
        <p:nvSpPr>
          <p:cNvPr id="12" name="TextBox 11">
            <a:extLst>
              <a:ext uri="{FF2B5EF4-FFF2-40B4-BE49-F238E27FC236}">
                <a16:creationId xmlns:a16="http://schemas.microsoft.com/office/drawing/2014/main" id="{1C702325-F171-FF80-AC8F-233C321FDD45}"/>
              </a:ext>
            </a:extLst>
          </p:cNvPr>
          <p:cNvSpPr txBox="1"/>
          <p:nvPr/>
        </p:nvSpPr>
        <p:spPr>
          <a:xfrm>
            <a:off x="6730792" y="1077238"/>
            <a:ext cx="4351283" cy="954107"/>
          </a:xfrm>
          <a:prstGeom prst="rect">
            <a:avLst/>
          </a:prstGeom>
          <a:noFill/>
        </p:spPr>
        <p:txBody>
          <a:bodyPr wrap="square" rtlCol="0">
            <a:spAutoFit/>
          </a:bodyPr>
          <a:lstStyle/>
          <a:p>
            <a:pPr algn="just"/>
            <a:r>
              <a:rPr lang="en-ES" sz="1400" dirty="0"/>
              <a:t>Starting with 44 Samples (32 different patients):</a:t>
            </a:r>
          </a:p>
          <a:p>
            <a:pPr marL="285750" indent="-285750" algn="just">
              <a:buFont typeface="Arial" panose="020B0604020202020204" pitchFamily="34" charset="0"/>
              <a:buChar char="•"/>
            </a:pPr>
            <a:r>
              <a:rPr lang="en-ES" sz="1400" dirty="0">
                <a:solidFill>
                  <a:schemeClr val="accent2"/>
                </a:solidFill>
              </a:rPr>
              <a:t>15 Inflamed</a:t>
            </a:r>
          </a:p>
          <a:p>
            <a:pPr marL="285750" indent="-285750" algn="just">
              <a:buFont typeface="Arial" panose="020B0604020202020204" pitchFamily="34" charset="0"/>
              <a:buChar char="•"/>
            </a:pPr>
            <a:r>
              <a:rPr lang="en-ES" sz="1400" dirty="0">
                <a:solidFill>
                  <a:srgbClr val="0070C0"/>
                </a:solidFill>
              </a:rPr>
              <a:t>11 Non Inflamed</a:t>
            </a:r>
          </a:p>
          <a:p>
            <a:pPr marL="285750" indent="-285750" algn="just">
              <a:buFont typeface="Arial" panose="020B0604020202020204" pitchFamily="34" charset="0"/>
              <a:buChar char="•"/>
            </a:pPr>
            <a:r>
              <a:rPr lang="en-ES" sz="1400" dirty="0">
                <a:solidFill>
                  <a:schemeClr val="accent3">
                    <a:lumMod val="60000"/>
                    <a:lumOff val="40000"/>
                  </a:schemeClr>
                </a:solidFill>
              </a:rPr>
              <a:t>18 Healthy</a:t>
            </a:r>
          </a:p>
        </p:txBody>
      </p:sp>
    </p:spTree>
    <p:extLst>
      <p:ext uri="{BB962C8B-B14F-4D97-AF65-F5344CB8AC3E}">
        <p14:creationId xmlns:p14="http://schemas.microsoft.com/office/powerpoint/2010/main" val="151141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31842-C064-A690-4EBD-122C96EB54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A505E8-BEF8-8511-374A-FD64E82D7268}"/>
              </a:ext>
            </a:extLst>
          </p:cNvPr>
          <p:cNvSpPr>
            <a:spLocks noGrp="1"/>
          </p:cNvSpPr>
          <p:nvPr>
            <p:ph type="title"/>
          </p:nvPr>
        </p:nvSpPr>
        <p:spPr>
          <a:xfrm>
            <a:off x="838200" y="-56224"/>
            <a:ext cx="10515600" cy="1325563"/>
          </a:xfrm>
        </p:spPr>
        <p:txBody>
          <a:bodyPr>
            <a:normAutofit/>
          </a:bodyPr>
          <a:lstStyle/>
          <a:p>
            <a:pPr algn="ctr"/>
            <a:r>
              <a:rPr lang="en-ES" sz="2800" b="1" dirty="0"/>
              <a:t>Study conditions and Patient Selection</a:t>
            </a:r>
          </a:p>
        </p:txBody>
      </p:sp>
      <p:sp>
        <p:nvSpPr>
          <p:cNvPr id="4" name="TextBox 3">
            <a:extLst>
              <a:ext uri="{FF2B5EF4-FFF2-40B4-BE49-F238E27FC236}">
                <a16:creationId xmlns:a16="http://schemas.microsoft.com/office/drawing/2014/main" id="{D5512B82-17FF-802A-249E-32357527416C}"/>
              </a:ext>
            </a:extLst>
          </p:cNvPr>
          <p:cNvSpPr txBox="1"/>
          <p:nvPr/>
        </p:nvSpPr>
        <p:spPr>
          <a:xfrm>
            <a:off x="838200" y="2923028"/>
            <a:ext cx="3010282" cy="307777"/>
          </a:xfrm>
          <a:prstGeom prst="rect">
            <a:avLst/>
          </a:prstGeom>
          <a:noFill/>
        </p:spPr>
        <p:txBody>
          <a:bodyPr wrap="square" rtlCol="0">
            <a:spAutoFit/>
          </a:bodyPr>
          <a:lstStyle/>
          <a:p>
            <a:pPr marL="285750" indent="-285750" algn="just">
              <a:buFont typeface="Arial" panose="020B0604020202020204" pitchFamily="34" charset="0"/>
              <a:buChar char="•"/>
            </a:pPr>
            <a:r>
              <a:rPr lang="en-ES" sz="1400" dirty="0"/>
              <a:t>Patients with &lt; 40 cells</a:t>
            </a:r>
          </a:p>
        </p:txBody>
      </p:sp>
      <p:pic>
        <p:nvPicPr>
          <p:cNvPr id="8" name="Picture 7" descr="A graph of a number of colored dots&#10;&#10;AI-generated content may be incorrect.">
            <a:extLst>
              <a:ext uri="{FF2B5EF4-FFF2-40B4-BE49-F238E27FC236}">
                <a16:creationId xmlns:a16="http://schemas.microsoft.com/office/drawing/2014/main" id="{CE27B5D4-9C54-6B0E-9206-42DE17600002}"/>
              </a:ext>
            </a:extLst>
          </p:cNvPr>
          <p:cNvPicPr>
            <a:picLocks noChangeAspect="1"/>
          </p:cNvPicPr>
          <p:nvPr/>
        </p:nvPicPr>
        <p:blipFill>
          <a:blip r:embed="rId2"/>
          <a:stretch>
            <a:fillRect/>
          </a:stretch>
        </p:blipFill>
        <p:spPr>
          <a:xfrm>
            <a:off x="4283901" y="1114815"/>
            <a:ext cx="6457167" cy="5380973"/>
          </a:xfrm>
          <a:prstGeom prst="rect">
            <a:avLst/>
          </a:prstGeom>
        </p:spPr>
      </p:pic>
      <p:sp>
        <p:nvSpPr>
          <p:cNvPr id="3" name="TextBox 2">
            <a:extLst>
              <a:ext uri="{FF2B5EF4-FFF2-40B4-BE49-F238E27FC236}">
                <a16:creationId xmlns:a16="http://schemas.microsoft.com/office/drawing/2014/main" id="{8FEB4D24-40A7-1314-139C-18FB85FCB6DE}"/>
              </a:ext>
            </a:extLst>
          </p:cNvPr>
          <p:cNvSpPr txBox="1"/>
          <p:nvPr/>
        </p:nvSpPr>
        <p:spPr>
          <a:xfrm>
            <a:off x="778842" y="2455101"/>
            <a:ext cx="2164775" cy="338554"/>
          </a:xfrm>
          <a:prstGeom prst="rect">
            <a:avLst/>
          </a:prstGeom>
          <a:noFill/>
        </p:spPr>
        <p:txBody>
          <a:bodyPr wrap="square" rtlCol="0">
            <a:spAutoFit/>
          </a:bodyPr>
          <a:lstStyle/>
          <a:p>
            <a:r>
              <a:rPr lang="en-ES" sz="1600" dirty="0"/>
              <a:t>Filtered out:</a:t>
            </a:r>
          </a:p>
        </p:txBody>
      </p:sp>
    </p:spTree>
    <p:extLst>
      <p:ext uri="{BB962C8B-B14F-4D97-AF65-F5344CB8AC3E}">
        <p14:creationId xmlns:p14="http://schemas.microsoft.com/office/powerpoint/2010/main" val="532951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22E9F-604C-318E-A5C4-2BEE52C3F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4C4DF8-B8F9-6D1D-23AB-7817722DA80D}"/>
              </a:ext>
            </a:extLst>
          </p:cNvPr>
          <p:cNvSpPr>
            <a:spLocks noGrp="1"/>
          </p:cNvSpPr>
          <p:nvPr>
            <p:ph type="title"/>
          </p:nvPr>
        </p:nvSpPr>
        <p:spPr>
          <a:xfrm>
            <a:off x="838200" y="-56224"/>
            <a:ext cx="10515600" cy="1325563"/>
          </a:xfrm>
        </p:spPr>
        <p:txBody>
          <a:bodyPr>
            <a:normAutofit/>
          </a:bodyPr>
          <a:lstStyle/>
          <a:p>
            <a:pPr algn="ctr"/>
            <a:r>
              <a:rPr lang="en-ES" sz="2800" b="1" dirty="0"/>
              <a:t>Study conditions and Patient Selection</a:t>
            </a:r>
          </a:p>
        </p:txBody>
      </p:sp>
      <p:sp>
        <p:nvSpPr>
          <p:cNvPr id="4" name="TextBox 3">
            <a:extLst>
              <a:ext uri="{FF2B5EF4-FFF2-40B4-BE49-F238E27FC236}">
                <a16:creationId xmlns:a16="http://schemas.microsoft.com/office/drawing/2014/main" id="{08A9F20F-2053-4163-8F49-226DA803E902}"/>
              </a:ext>
            </a:extLst>
          </p:cNvPr>
          <p:cNvSpPr txBox="1"/>
          <p:nvPr/>
        </p:nvSpPr>
        <p:spPr>
          <a:xfrm>
            <a:off x="838200" y="2923028"/>
            <a:ext cx="3010282" cy="307777"/>
          </a:xfrm>
          <a:prstGeom prst="rect">
            <a:avLst/>
          </a:prstGeom>
          <a:noFill/>
        </p:spPr>
        <p:txBody>
          <a:bodyPr wrap="square" rtlCol="0">
            <a:spAutoFit/>
          </a:bodyPr>
          <a:lstStyle/>
          <a:p>
            <a:pPr marL="285750" indent="-285750" algn="just">
              <a:buFont typeface="Arial" panose="020B0604020202020204" pitchFamily="34" charset="0"/>
              <a:buChar char="•"/>
            </a:pPr>
            <a:r>
              <a:rPr lang="en-ES" sz="1400" dirty="0"/>
              <a:t>“P” patients get grouped together</a:t>
            </a:r>
          </a:p>
        </p:txBody>
      </p:sp>
      <p:pic>
        <p:nvPicPr>
          <p:cNvPr id="8" name="Picture 7" descr="A graph of a number of colored dots&#10;&#10;AI-generated content may be incorrect.">
            <a:extLst>
              <a:ext uri="{FF2B5EF4-FFF2-40B4-BE49-F238E27FC236}">
                <a16:creationId xmlns:a16="http://schemas.microsoft.com/office/drawing/2014/main" id="{492072F7-070A-DB32-32AF-0F8FC027BDEB}"/>
              </a:ext>
            </a:extLst>
          </p:cNvPr>
          <p:cNvPicPr>
            <a:picLocks noChangeAspect="1"/>
          </p:cNvPicPr>
          <p:nvPr/>
        </p:nvPicPr>
        <p:blipFill>
          <a:blip r:embed="rId2"/>
          <a:stretch>
            <a:fillRect/>
          </a:stretch>
        </p:blipFill>
        <p:spPr>
          <a:xfrm>
            <a:off x="4283901" y="1114815"/>
            <a:ext cx="6457167" cy="5380973"/>
          </a:xfrm>
          <a:prstGeom prst="rect">
            <a:avLst/>
          </a:prstGeom>
        </p:spPr>
      </p:pic>
      <p:sp>
        <p:nvSpPr>
          <p:cNvPr id="3" name="TextBox 2">
            <a:extLst>
              <a:ext uri="{FF2B5EF4-FFF2-40B4-BE49-F238E27FC236}">
                <a16:creationId xmlns:a16="http://schemas.microsoft.com/office/drawing/2014/main" id="{426AC4D8-CD1F-809A-2638-7964EA72CB11}"/>
              </a:ext>
            </a:extLst>
          </p:cNvPr>
          <p:cNvSpPr txBox="1"/>
          <p:nvPr/>
        </p:nvSpPr>
        <p:spPr>
          <a:xfrm>
            <a:off x="778842" y="2455101"/>
            <a:ext cx="2164775" cy="338554"/>
          </a:xfrm>
          <a:prstGeom prst="rect">
            <a:avLst/>
          </a:prstGeom>
          <a:noFill/>
        </p:spPr>
        <p:txBody>
          <a:bodyPr wrap="square" rtlCol="0">
            <a:spAutoFit/>
          </a:bodyPr>
          <a:lstStyle/>
          <a:p>
            <a:r>
              <a:rPr lang="en-ES" sz="1600" dirty="0"/>
              <a:t>Filtered out:</a:t>
            </a:r>
          </a:p>
        </p:txBody>
      </p:sp>
      <p:sp>
        <p:nvSpPr>
          <p:cNvPr id="5" name="Oval 4">
            <a:extLst>
              <a:ext uri="{FF2B5EF4-FFF2-40B4-BE49-F238E27FC236}">
                <a16:creationId xmlns:a16="http://schemas.microsoft.com/office/drawing/2014/main" id="{0594110A-14E0-E39E-5975-8117D45AAF4A}"/>
              </a:ext>
            </a:extLst>
          </p:cNvPr>
          <p:cNvSpPr/>
          <p:nvPr/>
        </p:nvSpPr>
        <p:spPr>
          <a:xfrm rot="2511909">
            <a:off x="6792809" y="3908103"/>
            <a:ext cx="1647270" cy="17823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1759125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21705-9BCE-A123-A8D0-2F7BF51632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50B89-CBDE-3DB0-0692-8AAE81ED9076}"/>
              </a:ext>
            </a:extLst>
          </p:cNvPr>
          <p:cNvSpPr>
            <a:spLocks noGrp="1"/>
          </p:cNvSpPr>
          <p:nvPr>
            <p:ph type="title"/>
          </p:nvPr>
        </p:nvSpPr>
        <p:spPr>
          <a:xfrm>
            <a:off x="838200" y="-56224"/>
            <a:ext cx="10515600" cy="1325563"/>
          </a:xfrm>
        </p:spPr>
        <p:txBody>
          <a:bodyPr>
            <a:normAutofit/>
          </a:bodyPr>
          <a:lstStyle/>
          <a:p>
            <a:pPr algn="ctr"/>
            <a:r>
              <a:rPr lang="en-ES" sz="2800" b="1" dirty="0"/>
              <a:t>Study conditions and Patient Selection</a:t>
            </a:r>
          </a:p>
        </p:txBody>
      </p:sp>
      <p:sp>
        <p:nvSpPr>
          <p:cNvPr id="4" name="TextBox 3">
            <a:extLst>
              <a:ext uri="{FF2B5EF4-FFF2-40B4-BE49-F238E27FC236}">
                <a16:creationId xmlns:a16="http://schemas.microsoft.com/office/drawing/2014/main" id="{5D601801-F99B-18C8-3B53-898791D7847C}"/>
              </a:ext>
            </a:extLst>
          </p:cNvPr>
          <p:cNvSpPr txBox="1"/>
          <p:nvPr/>
        </p:nvSpPr>
        <p:spPr>
          <a:xfrm>
            <a:off x="838200" y="2923028"/>
            <a:ext cx="3010282" cy="1169551"/>
          </a:xfrm>
          <a:prstGeom prst="rect">
            <a:avLst/>
          </a:prstGeom>
          <a:noFill/>
        </p:spPr>
        <p:txBody>
          <a:bodyPr wrap="square" rtlCol="0">
            <a:spAutoFit/>
          </a:bodyPr>
          <a:lstStyle/>
          <a:p>
            <a:pPr marL="285750" indent="-285750" algn="just">
              <a:buFont typeface="Arial" panose="020B0604020202020204" pitchFamily="34" charset="0"/>
              <a:buChar char="•"/>
            </a:pPr>
            <a:r>
              <a:rPr lang="en-ES" sz="1400" dirty="0"/>
              <a:t>“</a:t>
            </a:r>
            <a:r>
              <a:rPr lang="en-ES" sz="1400" dirty="0">
                <a:solidFill>
                  <a:srgbClr val="FF0000"/>
                </a:solidFill>
              </a:rPr>
              <a:t>P</a:t>
            </a:r>
            <a:r>
              <a:rPr lang="en-ES" sz="1400" dirty="0"/>
              <a:t>” patients get grouped together</a:t>
            </a:r>
          </a:p>
          <a:p>
            <a:pPr algn="just"/>
            <a:endParaRPr lang="en-ES" sz="1400" dirty="0"/>
          </a:p>
          <a:p>
            <a:pPr marL="285750" indent="-285750" algn="just">
              <a:buFont typeface="Arial" panose="020B0604020202020204" pitchFamily="34" charset="0"/>
              <a:buChar char="•"/>
            </a:pPr>
            <a:r>
              <a:rPr lang="en-ES" sz="1400" dirty="0"/>
              <a:t>Patients </a:t>
            </a:r>
            <a:r>
              <a:rPr lang="en-ES" sz="1400" dirty="0">
                <a:solidFill>
                  <a:srgbClr val="FF0000"/>
                </a:solidFill>
              </a:rPr>
              <a:t>HH78</a:t>
            </a:r>
            <a:r>
              <a:rPr lang="en-ES" sz="1400" dirty="0"/>
              <a:t> and </a:t>
            </a:r>
            <a:r>
              <a:rPr lang="en-ES" sz="1400" dirty="0">
                <a:solidFill>
                  <a:srgbClr val="FF0000"/>
                </a:solidFill>
              </a:rPr>
              <a:t>HH77</a:t>
            </a:r>
            <a:r>
              <a:rPr lang="en-ES" sz="1400" dirty="0"/>
              <a:t> seem to group according to the patient than to the condition</a:t>
            </a:r>
          </a:p>
        </p:txBody>
      </p:sp>
      <p:pic>
        <p:nvPicPr>
          <p:cNvPr id="8" name="Picture 7" descr="A graph of a number of colored dots&#10;&#10;AI-generated content may be incorrect.">
            <a:extLst>
              <a:ext uri="{FF2B5EF4-FFF2-40B4-BE49-F238E27FC236}">
                <a16:creationId xmlns:a16="http://schemas.microsoft.com/office/drawing/2014/main" id="{8B847EF9-3463-B052-A39B-F2E32B7DB5D7}"/>
              </a:ext>
            </a:extLst>
          </p:cNvPr>
          <p:cNvPicPr>
            <a:picLocks noChangeAspect="1"/>
          </p:cNvPicPr>
          <p:nvPr/>
        </p:nvPicPr>
        <p:blipFill>
          <a:blip r:embed="rId2"/>
          <a:stretch>
            <a:fillRect/>
          </a:stretch>
        </p:blipFill>
        <p:spPr>
          <a:xfrm>
            <a:off x="4283901" y="1114815"/>
            <a:ext cx="6457167" cy="5380973"/>
          </a:xfrm>
          <a:prstGeom prst="rect">
            <a:avLst/>
          </a:prstGeom>
        </p:spPr>
      </p:pic>
      <p:sp>
        <p:nvSpPr>
          <p:cNvPr id="3" name="TextBox 2">
            <a:extLst>
              <a:ext uri="{FF2B5EF4-FFF2-40B4-BE49-F238E27FC236}">
                <a16:creationId xmlns:a16="http://schemas.microsoft.com/office/drawing/2014/main" id="{583F51B2-EC57-A4DB-44CC-8C8BB3D491D9}"/>
              </a:ext>
            </a:extLst>
          </p:cNvPr>
          <p:cNvSpPr txBox="1"/>
          <p:nvPr/>
        </p:nvSpPr>
        <p:spPr>
          <a:xfrm>
            <a:off x="778842" y="2455101"/>
            <a:ext cx="2164775" cy="338554"/>
          </a:xfrm>
          <a:prstGeom prst="rect">
            <a:avLst/>
          </a:prstGeom>
          <a:noFill/>
        </p:spPr>
        <p:txBody>
          <a:bodyPr wrap="square" rtlCol="0">
            <a:spAutoFit/>
          </a:bodyPr>
          <a:lstStyle/>
          <a:p>
            <a:r>
              <a:rPr lang="en-ES" sz="1600" dirty="0"/>
              <a:t>Filtered out:</a:t>
            </a:r>
          </a:p>
        </p:txBody>
      </p:sp>
      <p:sp>
        <p:nvSpPr>
          <p:cNvPr id="5" name="Oval 4">
            <a:extLst>
              <a:ext uri="{FF2B5EF4-FFF2-40B4-BE49-F238E27FC236}">
                <a16:creationId xmlns:a16="http://schemas.microsoft.com/office/drawing/2014/main" id="{DA351CF5-3C86-DC58-184C-7C3578491C3F}"/>
              </a:ext>
            </a:extLst>
          </p:cNvPr>
          <p:cNvSpPr/>
          <p:nvPr/>
        </p:nvSpPr>
        <p:spPr>
          <a:xfrm rot="2511909">
            <a:off x="6792809" y="3908103"/>
            <a:ext cx="1647270" cy="17823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Oval 5">
            <a:extLst>
              <a:ext uri="{FF2B5EF4-FFF2-40B4-BE49-F238E27FC236}">
                <a16:creationId xmlns:a16="http://schemas.microsoft.com/office/drawing/2014/main" id="{1F57EB73-31BF-950C-0394-A2BF9D82BC70}"/>
              </a:ext>
            </a:extLst>
          </p:cNvPr>
          <p:cNvSpPr/>
          <p:nvPr/>
        </p:nvSpPr>
        <p:spPr>
          <a:xfrm>
            <a:off x="7324592" y="2021479"/>
            <a:ext cx="867430" cy="43362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Oval 6">
            <a:extLst>
              <a:ext uri="{FF2B5EF4-FFF2-40B4-BE49-F238E27FC236}">
                <a16:creationId xmlns:a16="http://schemas.microsoft.com/office/drawing/2014/main" id="{11780F84-0B04-1483-09C7-E3E862F5555C}"/>
              </a:ext>
            </a:extLst>
          </p:cNvPr>
          <p:cNvSpPr/>
          <p:nvPr/>
        </p:nvSpPr>
        <p:spPr>
          <a:xfrm>
            <a:off x="6751003" y="1401132"/>
            <a:ext cx="1177972" cy="43362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335124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3AB8A5-30F2-8B98-0DF8-5BEA68FEB796}"/>
              </a:ext>
            </a:extLst>
          </p:cNvPr>
          <p:cNvSpPr>
            <a:spLocks noGrp="1"/>
          </p:cNvSpPr>
          <p:nvPr>
            <p:ph type="title"/>
          </p:nvPr>
        </p:nvSpPr>
        <p:spPr>
          <a:xfrm>
            <a:off x="838199" y="-184327"/>
            <a:ext cx="10515600" cy="1325563"/>
          </a:xfrm>
        </p:spPr>
        <p:txBody>
          <a:bodyPr>
            <a:normAutofit/>
          </a:bodyPr>
          <a:lstStyle/>
          <a:p>
            <a:pPr algn="ctr"/>
            <a:r>
              <a:rPr lang="en-ES" sz="2800" b="1" dirty="0"/>
              <a:t>Single Cell Workflow</a:t>
            </a:r>
          </a:p>
        </p:txBody>
      </p:sp>
      <p:sp>
        <p:nvSpPr>
          <p:cNvPr id="6" name="TextBox 5">
            <a:extLst>
              <a:ext uri="{FF2B5EF4-FFF2-40B4-BE49-F238E27FC236}">
                <a16:creationId xmlns:a16="http://schemas.microsoft.com/office/drawing/2014/main" id="{5F25EE99-B62D-AE50-8B37-9D7EC00F0F7D}"/>
              </a:ext>
            </a:extLst>
          </p:cNvPr>
          <p:cNvSpPr txBox="1"/>
          <p:nvPr/>
        </p:nvSpPr>
        <p:spPr>
          <a:xfrm>
            <a:off x="5500644" y="869183"/>
            <a:ext cx="1190711" cy="369332"/>
          </a:xfrm>
          <a:prstGeom prst="rect">
            <a:avLst/>
          </a:prstGeom>
          <a:noFill/>
        </p:spPr>
        <p:txBody>
          <a:bodyPr wrap="none" rtlCol="0">
            <a:spAutoFit/>
          </a:bodyPr>
          <a:lstStyle/>
          <a:p>
            <a:r>
              <a:rPr lang="en-ES" b="1" dirty="0"/>
              <a:t>Objective</a:t>
            </a:r>
          </a:p>
        </p:txBody>
      </p:sp>
      <p:sp>
        <p:nvSpPr>
          <p:cNvPr id="7" name="TextBox 6">
            <a:extLst>
              <a:ext uri="{FF2B5EF4-FFF2-40B4-BE49-F238E27FC236}">
                <a16:creationId xmlns:a16="http://schemas.microsoft.com/office/drawing/2014/main" id="{83CA8111-9695-88EF-F706-F9F8666086F3}"/>
              </a:ext>
            </a:extLst>
          </p:cNvPr>
          <p:cNvSpPr txBox="1"/>
          <p:nvPr/>
        </p:nvSpPr>
        <p:spPr>
          <a:xfrm>
            <a:off x="2931052" y="1544238"/>
            <a:ext cx="2633870" cy="738664"/>
          </a:xfrm>
          <a:prstGeom prst="rect">
            <a:avLst/>
          </a:prstGeom>
          <a:noFill/>
        </p:spPr>
        <p:txBody>
          <a:bodyPr wrap="square" rtlCol="0">
            <a:spAutoFit/>
          </a:bodyPr>
          <a:lstStyle/>
          <a:p>
            <a:pPr algn="just"/>
            <a:r>
              <a:rPr lang="en-ES" sz="1400" dirty="0"/>
              <a:t>Complex, high dimensional and apparently illegible single-cell data </a:t>
            </a:r>
          </a:p>
        </p:txBody>
      </p:sp>
      <p:sp>
        <p:nvSpPr>
          <p:cNvPr id="8" name="TextBox 7">
            <a:extLst>
              <a:ext uri="{FF2B5EF4-FFF2-40B4-BE49-F238E27FC236}">
                <a16:creationId xmlns:a16="http://schemas.microsoft.com/office/drawing/2014/main" id="{3543206B-74D0-AD35-3507-C88D22C26055}"/>
              </a:ext>
            </a:extLst>
          </p:cNvPr>
          <p:cNvSpPr txBox="1"/>
          <p:nvPr/>
        </p:nvSpPr>
        <p:spPr>
          <a:xfrm>
            <a:off x="6627076" y="1548927"/>
            <a:ext cx="2809462" cy="523220"/>
          </a:xfrm>
          <a:prstGeom prst="rect">
            <a:avLst/>
          </a:prstGeom>
          <a:noFill/>
        </p:spPr>
        <p:txBody>
          <a:bodyPr wrap="square" rtlCol="0">
            <a:spAutoFit/>
          </a:bodyPr>
          <a:lstStyle/>
          <a:p>
            <a:pPr algn="just"/>
            <a:r>
              <a:rPr lang="en-ES" sz="1400" dirty="0"/>
              <a:t>Clear, interpretable insights with biological relevance</a:t>
            </a:r>
          </a:p>
        </p:txBody>
      </p:sp>
      <p:sp>
        <p:nvSpPr>
          <p:cNvPr id="9" name="Right Arrow 8">
            <a:extLst>
              <a:ext uri="{FF2B5EF4-FFF2-40B4-BE49-F238E27FC236}">
                <a16:creationId xmlns:a16="http://schemas.microsoft.com/office/drawing/2014/main" id="{D041E9F0-F8BC-DCF1-CF83-F8A3C8A29CF2}"/>
              </a:ext>
            </a:extLst>
          </p:cNvPr>
          <p:cNvSpPr/>
          <p:nvPr/>
        </p:nvSpPr>
        <p:spPr>
          <a:xfrm>
            <a:off x="5728251" y="1676639"/>
            <a:ext cx="735496" cy="258417"/>
          </a:xfrm>
          <a:prstGeom prst="rightArrow">
            <a:avLst/>
          </a:prstGeom>
          <a:solidFill>
            <a:schemeClr val="bg2">
              <a:lumMod val="25000"/>
              <a:lumOff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ES"/>
          </a:p>
        </p:txBody>
      </p:sp>
      <p:grpSp>
        <p:nvGrpSpPr>
          <p:cNvPr id="15" name="Group 14">
            <a:extLst>
              <a:ext uri="{FF2B5EF4-FFF2-40B4-BE49-F238E27FC236}">
                <a16:creationId xmlns:a16="http://schemas.microsoft.com/office/drawing/2014/main" id="{FBEE0B48-3D58-7C50-8C2F-9E46439E2AC7}"/>
              </a:ext>
            </a:extLst>
          </p:cNvPr>
          <p:cNvGrpSpPr/>
          <p:nvPr/>
        </p:nvGrpSpPr>
        <p:grpSpPr>
          <a:xfrm>
            <a:off x="2931052" y="2721026"/>
            <a:ext cx="6738237" cy="3339548"/>
            <a:chOff x="2389198" y="3182552"/>
            <a:chExt cx="6386557" cy="3111453"/>
          </a:xfrm>
        </p:grpSpPr>
        <p:pic>
          <p:nvPicPr>
            <p:cNvPr id="10" name="Picture 9">
              <a:extLst>
                <a:ext uri="{FF2B5EF4-FFF2-40B4-BE49-F238E27FC236}">
                  <a16:creationId xmlns:a16="http://schemas.microsoft.com/office/drawing/2014/main" id="{3092EF62-E732-1802-A1AE-49164E88416C}"/>
                </a:ext>
              </a:extLst>
            </p:cNvPr>
            <p:cNvPicPr>
              <a:picLocks noChangeAspect="1"/>
            </p:cNvPicPr>
            <p:nvPr/>
          </p:nvPicPr>
          <p:blipFill>
            <a:blip r:embed="rId2"/>
            <a:srcRect l="16997" t="17190" r="4673" b="22762"/>
            <a:stretch>
              <a:fillRect/>
            </a:stretch>
          </p:blipFill>
          <p:spPr>
            <a:xfrm>
              <a:off x="2389198" y="3182552"/>
              <a:ext cx="6386557" cy="3111453"/>
            </a:xfrm>
            <a:prstGeom prst="rect">
              <a:avLst/>
            </a:prstGeom>
          </p:spPr>
        </p:pic>
        <p:sp>
          <p:nvSpPr>
            <p:cNvPr id="11" name="TextBox 10">
              <a:extLst>
                <a:ext uri="{FF2B5EF4-FFF2-40B4-BE49-F238E27FC236}">
                  <a16:creationId xmlns:a16="http://schemas.microsoft.com/office/drawing/2014/main" id="{49ED3A9C-EEC8-3FF4-BDE9-DA7338694E0C}"/>
                </a:ext>
              </a:extLst>
            </p:cNvPr>
            <p:cNvSpPr txBox="1"/>
            <p:nvPr/>
          </p:nvSpPr>
          <p:spPr>
            <a:xfrm>
              <a:off x="4207563" y="5744516"/>
              <a:ext cx="1063368" cy="338554"/>
            </a:xfrm>
            <a:prstGeom prst="rect">
              <a:avLst/>
            </a:prstGeom>
            <a:noFill/>
          </p:spPr>
          <p:txBody>
            <a:bodyPr wrap="none" rtlCol="0">
              <a:spAutoFit/>
            </a:bodyPr>
            <a:lstStyle/>
            <a:p>
              <a:r>
                <a:rPr lang="en-ES" sz="1600" dirty="0">
                  <a:solidFill>
                    <a:schemeClr val="bg1"/>
                  </a:solidFill>
                  <a:latin typeface="+mj-lt"/>
                </a:rPr>
                <a:t>Integration</a:t>
              </a:r>
            </a:p>
          </p:txBody>
        </p:sp>
        <p:grpSp>
          <p:nvGrpSpPr>
            <p:cNvPr id="14" name="Group 13">
              <a:extLst>
                <a:ext uri="{FF2B5EF4-FFF2-40B4-BE49-F238E27FC236}">
                  <a16:creationId xmlns:a16="http://schemas.microsoft.com/office/drawing/2014/main" id="{53F4FE7F-2DF0-4B9E-48E4-CAD862F2DC40}"/>
                </a:ext>
              </a:extLst>
            </p:cNvPr>
            <p:cNvGrpSpPr/>
            <p:nvPr/>
          </p:nvGrpSpPr>
          <p:grpSpPr>
            <a:xfrm>
              <a:off x="4098233" y="5314120"/>
              <a:ext cx="1307288" cy="860791"/>
              <a:chOff x="7561422" y="1057975"/>
              <a:chExt cx="2043340" cy="997206"/>
            </a:xfrm>
          </p:grpSpPr>
          <p:sp>
            <p:nvSpPr>
              <p:cNvPr id="13" name="Rectangle 12">
                <a:extLst>
                  <a:ext uri="{FF2B5EF4-FFF2-40B4-BE49-F238E27FC236}">
                    <a16:creationId xmlns:a16="http://schemas.microsoft.com/office/drawing/2014/main" id="{F92314FF-EE6B-BA8D-8914-CAA441D74399}"/>
                  </a:ext>
                </a:extLst>
              </p:cNvPr>
              <p:cNvSpPr/>
              <p:nvPr/>
            </p:nvSpPr>
            <p:spPr>
              <a:xfrm>
                <a:off x="7623562" y="1057975"/>
                <a:ext cx="1981200" cy="997206"/>
              </a:xfrm>
              <a:prstGeom prst="rect">
                <a:avLst/>
              </a:prstGeom>
              <a:solidFill>
                <a:srgbClr val="F3E6FB"/>
              </a:solidFill>
              <a:ln>
                <a:solidFill>
                  <a:srgbClr val="F3E6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12" name="TextBox 11">
                <a:extLst>
                  <a:ext uri="{FF2B5EF4-FFF2-40B4-BE49-F238E27FC236}">
                    <a16:creationId xmlns:a16="http://schemas.microsoft.com/office/drawing/2014/main" id="{3D093726-0750-BDB6-DE05-DEEE2456037B}"/>
                  </a:ext>
                </a:extLst>
              </p:cNvPr>
              <p:cNvSpPr txBox="1"/>
              <p:nvPr/>
            </p:nvSpPr>
            <p:spPr>
              <a:xfrm>
                <a:off x="7561422" y="1138994"/>
                <a:ext cx="1981200" cy="748759"/>
              </a:xfrm>
              <a:prstGeom prst="rect">
                <a:avLst/>
              </a:prstGeom>
              <a:noFill/>
            </p:spPr>
            <p:txBody>
              <a:bodyPr wrap="square" rtlCol="0">
                <a:spAutoFit/>
              </a:bodyPr>
              <a:lstStyle/>
              <a:p>
                <a:pPr algn="ctr"/>
                <a:r>
                  <a:rPr lang="en-ES" sz="1200" dirty="0">
                    <a:solidFill>
                      <a:schemeClr val="bg1"/>
                    </a:solidFill>
                  </a:rPr>
                  <a:t>PCA, UMAP, Integration and Clustering</a:t>
                </a:r>
              </a:p>
            </p:txBody>
          </p:sp>
        </p:grpSp>
      </p:grpSp>
    </p:spTree>
    <p:extLst>
      <p:ext uri="{BB962C8B-B14F-4D97-AF65-F5344CB8AC3E}">
        <p14:creationId xmlns:p14="http://schemas.microsoft.com/office/powerpoint/2010/main" val="10717953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1BDAA-BFF6-7E5B-9FFE-7E71B08C99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B57904-2756-6064-0AEC-F401DAB13058}"/>
              </a:ext>
            </a:extLst>
          </p:cNvPr>
          <p:cNvSpPr>
            <a:spLocks noGrp="1"/>
          </p:cNvSpPr>
          <p:nvPr>
            <p:ph type="title"/>
          </p:nvPr>
        </p:nvSpPr>
        <p:spPr>
          <a:xfrm>
            <a:off x="838200" y="-56224"/>
            <a:ext cx="10515600" cy="1325563"/>
          </a:xfrm>
        </p:spPr>
        <p:txBody>
          <a:bodyPr>
            <a:normAutofit/>
          </a:bodyPr>
          <a:lstStyle/>
          <a:p>
            <a:pPr algn="ctr"/>
            <a:r>
              <a:rPr lang="en-ES" sz="2800" b="1" dirty="0"/>
              <a:t>Study conditions and Patient Selection</a:t>
            </a:r>
          </a:p>
        </p:txBody>
      </p:sp>
      <p:sp>
        <p:nvSpPr>
          <p:cNvPr id="4" name="TextBox 3">
            <a:extLst>
              <a:ext uri="{FF2B5EF4-FFF2-40B4-BE49-F238E27FC236}">
                <a16:creationId xmlns:a16="http://schemas.microsoft.com/office/drawing/2014/main" id="{23FEB303-335E-DE6A-86CA-802EC7A499B1}"/>
              </a:ext>
            </a:extLst>
          </p:cNvPr>
          <p:cNvSpPr txBox="1"/>
          <p:nvPr/>
        </p:nvSpPr>
        <p:spPr>
          <a:xfrm>
            <a:off x="838200" y="2923028"/>
            <a:ext cx="3010282" cy="2031325"/>
          </a:xfrm>
          <a:prstGeom prst="rect">
            <a:avLst/>
          </a:prstGeom>
          <a:noFill/>
        </p:spPr>
        <p:txBody>
          <a:bodyPr wrap="square" rtlCol="0">
            <a:spAutoFit/>
          </a:bodyPr>
          <a:lstStyle/>
          <a:p>
            <a:pPr marL="285750" indent="-285750" algn="just">
              <a:buFont typeface="Arial" panose="020B0604020202020204" pitchFamily="34" charset="0"/>
              <a:buChar char="•"/>
            </a:pPr>
            <a:r>
              <a:rPr lang="en-ES" sz="1400" dirty="0"/>
              <a:t>“</a:t>
            </a:r>
            <a:r>
              <a:rPr lang="en-ES" sz="1400" dirty="0">
                <a:solidFill>
                  <a:srgbClr val="FF0000"/>
                </a:solidFill>
              </a:rPr>
              <a:t>P</a:t>
            </a:r>
            <a:r>
              <a:rPr lang="en-ES" sz="1400" dirty="0"/>
              <a:t>” patients get grouped together</a:t>
            </a:r>
          </a:p>
          <a:p>
            <a:pPr algn="just"/>
            <a:endParaRPr lang="en-ES" sz="1400" dirty="0"/>
          </a:p>
          <a:p>
            <a:pPr marL="285750" indent="-285750" algn="just">
              <a:buFont typeface="Arial" panose="020B0604020202020204" pitchFamily="34" charset="0"/>
              <a:buChar char="•"/>
            </a:pPr>
            <a:r>
              <a:rPr lang="en-ES" sz="1400" dirty="0"/>
              <a:t>Patients </a:t>
            </a:r>
            <a:r>
              <a:rPr lang="en-ES" sz="1400" dirty="0">
                <a:solidFill>
                  <a:srgbClr val="FF0000"/>
                </a:solidFill>
              </a:rPr>
              <a:t>HH78</a:t>
            </a:r>
            <a:r>
              <a:rPr lang="en-ES" sz="1400" dirty="0"/>
              <a:t> and </a:t>
            </a:r>
            <a:r>
              <a:rPr lang="en-ES" sz="1400" dirty="0">
                <a:solidFill>
                  <a:srgbClr val="FF0000"/>
                </a:solidFill>
              </a:rPr>
              <a:t>HH77</a:t>
            </a:r>
            <a:r>
              <a:rPr lang="en-ES" sz="1400" dirty="0"/>
              <a:t> seem to group according to the patient than to the condition</a:t>
            </a:r>
          </a:p>
          <a:p>
            <a:pPr marL="285750" indent="-285750" algn="just">
              <a:buFont typeface="Arial" panose="020B0604020202020204" pitchFamily="34" charset="0"/>
              <a:buChar char="•"/>
            </a:pPr>
            <a:endParaRPr lang="en-ES" sz="1400" dirty="0"/>
          </a:p>
          <a:p>
            <a:pPr marL="285750" indent="-285750" algn="just">
              <a:buFont typeface="Arial" panose="020B0604020202020204" pitchFamily="34" charset="0"/>
              <a:buChar char="•"/>
            </a:pPr>
            <a:r>
              <a:rPr lang="en-ES" sz="1400" dirty="0"/>
              <a:t>Patient </a:t>
            </a:r>
            <a:r>
              <a:rPr lang="en-ES" sz="1400" dirty="0">
                <a:solidFill>
                  <a:srgbClr val="FF0000"/>
                </a:solidFill>
              </a:rPr>
              <a:t>HH01</a:t>
            </a:r>
            <a:r>
              <a:rPr lang="en-ES" sz="1400" dirty="0"/>
              <a:t> group according to patient and shows a unique expression</a:t>
            </a:r>
          </a:p>
        </p:txBody>
      </p:sp>
      <p:pic>
        <p:nvPicPr>
          <p:cNvPr id="8" name="Picture 7" descr="A graph of a number of colored dots&#10;&#10;AI-generated content may be incorrect.">
            <a:extLst>
              <a:ext uri="{FF2B5EF4-FFF2-40B4-BE49-F238E27FC236}">
                <a16:creationId xmlns:a16="http://schemas.microsoft.com/office/drawing/2014/main" id="{6B6CD2E3-4D8E-ADFD-8833-AC33339625BA}"/>
              </a:ext>
            </a:extLst>
          </p:cNvPr>
          <p:cNvPicPr>
            <a:picLocks noChangeAspect="1"/>
          </p:cNvPicPr>
          <p:nvPr/>
        </p:nvPicPr>
        <p:blipFill>
          <a:blip r:embed="rId2"/>
          <a:stretch>
            <a:fillRect/>
          </a:stretch>
        </p:blipFill>
        <p:spPr>
          <a:xfrm>
            <a:off x="4283901" y="1114815"/>
            <a:ext cx="6457167" cy="5380973"/>
          </a:xfrm>
          <a:prstGeom prst="rect">
            <a:avLst/>
          </a:prstGeom>
        </p:spPr>
      </p:pic>
      <p:sp>
        <p:nvSpPr>
          <p:cNvPr id="3" name="TextBox 2">
            <a:extLst>
              <a:ext uri="{FF2B5EF4-FFF2-40B4-BE49-F238E27FC236}">
                <a16:creationId xmlns:a16="http://schemas.microsoft.com/office/drawing/2014/main" id="{8525A744-4931-EF94-8D3C-CE80C9622344}"/>
              </a:ext>
            </a:extLst>
          </p:cNvPr>
          <p:cNvSpPr txBox="1"/>
          <p:nvPr/>
        </p:nvSpPr>
        <p:spPr>
          <a:xfrm>
            <a:off x="778842" y="2455101"/>
            <a:ext cx="2164775" cy="338554"/>
          </a:xfrm>
          <a:prstGeom prst="rect">
            <a:avLst/>
          </a:prstGeom>
          <a:noFill/>
        </p:spPr>
        <p:txBody>
          <a:bodyPr wrap="square" rtlCol="0">
            <a:spAutoFit/>
          </a:bodyPr>
          <a:lstStyle/>
          <a:p>
            <a:r>
              <a:rPr lang="en-ES" sz="1600" dirty="0"/>
              <a:t>Filtered out:</a:t>
            </a:r>
          </a:p>
        </p:txBody>
      </p:sp>
      <p:sp>
        <p:nvSpPr>
          <p:cNvPr id="5" name="Oval 4">
            <a:extLst>
              <a:ext uri="{FF2B5EF4-FFF2-40B4-BE49-F238E27FC236}">
                <a16:creationId xmlns:a16="http://schemas.microsoft.com/office/drawing/2014/main" id="{1BC6DBDA-85A2-5A28-EA3C-C807938C3404}"/>
              </a:ext>
            </a:extLst>
          </p:cNvPr>
          <p:cNvSpPr/>
          <p:nvPr/>
        </p:nvSpPr>
        <p:spPr>
          <a:xfrm rot="2511909">
            <a:off x="6792809" y="3908103"/>
            <a:ext cx="1647270" cy="17823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Oval 5">
            <a:extLst>
              <a:ext uri="{FF2B5EF4-FFF2-40B4-BE49-F238E27FC236}">
                <a16:creationId xmlns:a16="http://schemas.microsoft.com/office/drawing/2014/main" id="{9A9A31D6-5CE3-1532-D9E0-CAE3C201331C}"/>
              </a:ext>
            </a:extLst>
          </p:cNvPr>
          <p:cNvSpPr/>
          <p:nvPr/>
        </p:nvSpPr>
        <p:spPr>
          <a:xfrm>
            <a:off x="7324592" y="2021479"/>
            <a:ext cx="867430" cy="43362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Oval 6">
            <a:extLst>
              <a:ext uri="{FF2B5EF4-FFF2-40B4-BE49-F238E27FC236}">
                <a16:creationId xmlns:a16="http://schemas.microsoft.com/office/drawing/2014/main" id="{0C696DD6-2D94-1B3B-9466-8E4A5558B5AF}"/>
              </a:ext>
            </a:extLst>
          </p:cNvPr>
          <p:cNvSpPr/>
          <p:nvPr/>
        </p:nvSpPr>
        <p:spPr>
          <a:xfrm>
            <a:off x="6751003" y="1401132"/>
            <a:ext cx="1177972" cy="43362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9" name="Oval 8">
            <a:extLst>
              <a:ext uri="{FF2B5EF4-FFF2-40B4-BE49-F238E27FC236}">
                <a16:creationId xmlns:a16="http://schemas.microsoft.com/office/drawing/2014/main" id="{340EAADB-D115-15F8-06A0-31B327A5646E}"/>
              </a:ext>
            </a:extLst>
          </p:cNvPr>
          <p:cNvSpPr/>
          <p:nvPr/>
        </p:nvSpPr>
        <p:spPr>
          <a:xfrm rot="16804122">
            <a:off x="5771974" y="5161793"/>
            <a:ext cx="1309336" cy="7736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1283263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A056B-80F0-1048-5054-5272477FCE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963FDF-98F6-DBA7-93A3-EC25B41BD714}"/>
              </a:ext>
            </a:extLst>
          </p:cNvPr>
          <p:cNvSpPr>
            <a:spLocks noGrp="1"/>
          </p:cNvSpPr>
          <p:nvPr>
            <p:ph type="title"/>
          </p:nvPr>
        </p:nvSpPr>
        <p:spPr>
          <a:xfrm>
            <a:off x="838200" y="-56224"/>
            <a:ext cx="10515600" cy="1325563"/>
          </a:xfrm>
        </p:spPr>
        <p:txBody>
          <a:bodyPr>
            <a:normAutofit/>
          </a:bodyPr>
          <a:lstStyle/>
          <a:p>
            <a:pPr algn="ctr"/>
            <a:r>
              <a:rPr lang="en-ES" sz="2800" b="1" dirty="0"/>
              <a:t>Study conditions and Patient Selection</a:t>
            </a:r>
          </a:p>
        </p:txBody>
      </p:sp>
      <p:sp>
        <p:nvSpPr>
          <p:cNvPr id="4" name="TextBox 3">
            <a:extLst>
              <a:ext uri="{FF2B5EF4-FFF2-40B4-BE49-F238E27FC236}">
                <a16:creationId xmlns:a16="http://schemas.microsoft.com/office/drawing/2014/main" id="{10CCD483-D76D-4B11-FC37-FA0F942D374F}"/>
              </a:ext>
            </a:extLst>
          </p:cNvPr>
          <p:cNvSpPr txBox="1"/>
          <p:nvPr/>
        </p:nvSpPr>
        <p:spPr>
          <a:xfrm>
            <a:off x="838200" y="2923028"/>
            <a:ext cx="3092532" cy="1600438"/>
          </a:xfrm>
          <a:prstGeom prst="rect">
            <a:avLst/>
          </a:prstGeom>
          <a:noFill/>
        </p:spPr>
        <p:txBody>
          <a:bodyPr wrap="square" rtlCol="0">
            <a:spAutoFit/>
          </a:bodyPr>
          <a:lstStyle/>
          <a:p>
            <a:pPr algn="just"/>
            <a:endParaRPr lang="en-ES" sz="1400" dirty="0"/>
          </a:p>
          <a:p>
            <a:pPr marL="285750" indent="-285750" algn="just">
              <a:buFont typeface="Arial" panose="020B0604020202020204" pitchFamily="34" charset="0"/>
              <a:buChar char="•"/>
            </a:pPr>
            <a:r>
              <a:rPr lang="en-ES" sz="1400" dirty="0"/>
              <a:t>Low number of cells</a:t>
            </a:r>
          </a:p>
          <a:p>
            <a:pPr marL="285750" indent="-285750" algn="just">
              <a:buFont typeface="Arial" panose="020B0604020202020204" pitchFamily="34" charset="0"/>
              <a:buChar char="•"/>
            </a:pPr>
            <a:endParaRPr lang="en-ES" sz="1400" dirty="0"/>
          </a:p>
          <a:p>
            <a:pPr marL="285750" indent="-285750" algn="just">
              <a:buFont typeface="Arial" panose="020B0604020202020204" pitchFamily="34" charset="0"/>
              <a:buChar char="•"/>
            </a:pPr>
            <a:r>
              <a:rPr lang="en-ES" sz="1400" dirty="0"/>
              <a:t>Do not form a uniform cluster at MDS</a:t>
            </a:r>
          </a:p>
          <a:p>
            <a:pPr marL="285750" indent="-285750" algn="just">
              <a:buFont typeface="Arial" panose="020B0604020202020204" pitchFamily="34" charset="0"/>
              <a:buChar char="•"/>
            </a:pPr>
            <a:endParaRPr lang="en-ES" sz="1400" dirty="0"/>
          </a:p>
          <a:p>
            <a:pPr marL="285750" indent="-285750" algn="just">
              <a:buFont typeface="Arial" panose="020B0604020202020204" pitchFamily="34" charset="0"/>
              <a:buChar char="•"/>
            </a:pPr>
            <a:r>
              <a:rPr lang="en-ES" sz="1400" dirty="0"/>
              <a:t>Low number of DEGs</a:t>
            </a:r>
          </a:p>
        </p:txBody>
      </p:sp>
      <p:sp>
        <p:nvSpPr>
          <p:cNvPr id="3" name="TextBox 2">
            <a:extLst>
              <a:ext uri="{FF2B5EF4-FFF2-40B4-BE49-F238E27FC236}">
                <a16:creationId xmlns:a16="http://schemas.microsoft.com/office/drawing/2014/main" id="{D3F9738A-7798-F607-7994-E287CD94CFC3}"/>
              </a:ext>
            </a:extLst>
          </p:cNvPr>
          <p:cNvSpPr txBox="1"/>
          <p:nvPr/>
        </p:nvSpPr>
        <p:spPr>
          <a:xfrm>
            <a:off x="778842" y="2455101"/>
            <a:ext cx="2315087" cy="338554"/>
          </a:xfrm>
          <a:prstGeom prst="rect">
            <a:avLst/>
          </a:prstGeom>
          <a:noFill/>
        </p:spPr>
        <p:txBody>
          <a:bodyPr wrap="square" rtlCol="0">
            <a:spAutoFit/>
          </a:bodyPr>
          <a:lstStyle/>
          <a:p>
            <a:r>
              <a:rPr lang="en-ES" sz="1600" dirty="0">
                <a:solidFill>
                  <a:srgbClr val="FF0000"/>
                </a:solidFill>
              </a:rPr>
              <a:t>Non Inflamed samples</a:t>
            </a:r>
            <a:r>
              <a:rPr lang="en-ES" sz="1600" dirty="0"/>
              <a:t>:</a:t>
            </a:r>
          </a:p>
        </p:txBody>
      </p:sp>
      <p:pic>
        <p:nvPicPr>
          <p:cNvPr id="11" name="Picture 10" descr="A graph with colored dots and numbers&#10;&#10;AI-generated content may be incorrect.">
            <a:extLst>
              <a:ext uri="{FF2B5EF4-FFF2-40B4-BE49-F238E27FC236}">
                <a16:creationId xmlns:a16="http://schemas.microsoft.com/office/drawing/2014/main" id="{DE8CECDB-34DF-46C4-CDFA-1701C323C06F}"/>
              </a:ext>
            </a:extLst>
          </p:cNvPr>
          <p:cNvPicPr>
            <a:picLocks noChangeAspect="1"/>
          </p:cNvPicPr>
          <p:nvPr/>
        </p:nvPicPr>
        <p:blipFill>
          <a:blip r:embed="rId2"/>
          <a:stretch>
            <a:fillRect/>
          </a:stretch>
        </p:blipFill>
        <p:spPr>
          <a:xfrm>
            <a:off x="4918820" y="1064711"/>
            <a:ext cx="6434979" cy="5362482"/>
          </a:xfrm>
          <a:prstGeom prst="rect">
            <a:avLst/>
          </a:prstGeom>
        </p:spPr>
      </p:pic>
    </p:spTree>
    <p:extLst>
      <p:ext uri="{BB962C8B-B14F-4D97-AF65-F5344CB8AC3E}">
        <p14:creationId xmlns:p14="http://schemas.microsoft.com/office/powerpoint/2010/main" val="29278441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D2B9-E36A-8BF8-757C-F4D288C55A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5CF7F-7541-F9DF-F7A6-C1F2C2AC480A}"/>
              </a:ext>
            </a:extLst>
          </p:cNvPr>
          <p:cNvSpPr>
            <a:spLocks noGrp="1"/>
          </p:cNvSpPr>
          <p:nvPr>
            <p:ph type="title"/>
          </p:nvPr>
        </p:nvSpPr>
        <p:spPr>
          <a:xfrm>
            <a:off x="838200" y="-56224"/>
            <a:ext cx="10515600" cy="1325563"/>
          </a:xfrm>
        </p:spPr>
        <p:txBody>
          <a:bodyPr>
            <a:normAutofit/>
          </a:bodyPr>
          <a:lstStyle/>
          <a:p>
            <a:pPr algn="ctr"/>
            <a:r>
              <a:rPr lang="en-ES" sz="2800" b="1" dirty="0"/>
              <a:t>Study conditions and Patient Selection</a:t>
            </a:r>
          </a:p>
        </p:txBody>
      </p:sp>
      <p:sp>
        <p:nvSpPr>
          <p:cNvPr id="4" name="TextBox 3">
            <a:extLst>
              <a:ext uri="{FF2B5EF4-FFF2-40B4-BE49-F238E27FC236}">
                <a16:creationId xmlns:a16="http://schemas.microsoft.com/office/drawing/2014/main" id="{E8022534-BA3D-9391-2A79-9578892FF426}"/>
              </a:ext>
            </a:extLst>
          </p:cNvPr>
          <p:cNvSpPr txBox="1"/>
          <p:nvPr/>
        </p:nvSpPr>
        <p:spPr>
          <a:xfrm>
            <a:off x="838200" y="2923028"/>
            <a:ext cx="3010282" cy="2031325"/>
          </a:xfrm>
          <a:prstGeom prst="rect">
            <a:avLst/>
          </a:prstGeom>
          <a:noFill/>
        </p:spPr>
        <p:txBody>
          <a:bodyPr wrap="square" rtlCol="0">
            <a:spAutoFit/>
          </a:bodyPr>
          <a:lstStyle/>
          <a:p>
            <a:pPr algn="just"/>
            <a:endParaRPr lang="en-ES" sz="1400" dirty="0"/>
          </a:p>
          <a:p>
            <a:pPr marL="285750" indent="-285750" algn="just">
              <a:buFont typeface="Arial" panose="020B0604020202020204" pitchFamily="34" charset="0"/>
              <a:buChar char="•"/>
            </a:pPr>
            <a:r>
              <a:rPr lang="en-ES" sz="1400" dirty="0">
                <a:solidFill>
                  <a:srgbClr val="FF0000"/>
                </a:solidFill>
              </a:rPr>
              <a:t>7 Inflamed Patients</a:t>
            </a:r>
          </a:p>
          <a:p>
            <a:pPr marL="285750" indent="-285750" algn="just">
              <a:buFont typeface="Arial" panose="020B0604020202020204" pitchFamily="34" charset="0"/>
              <a:buChar char="•"/>
            </a:pPr>
            <a:endParaRPr lang="en-ES" sz="1400" dirty="0"/>
          </a:p>
          <a:p>
            <a:pPr marL="285750" indent="-285750" algn="just">
              <a:buFont typeface="Arial" panose="020B0604020202020204" pitchFamily="34" charset="0"/>
              <a:buChar char="•"/>
            </a:pPr>
            <a:r>
              <a:rPr lang="en-ES" sz="1400" dirty="0">
                <a:solidFill>
                  <a:schemeClr val="accent3">
                    <a:lumMod val="60000"/>
                    <a:lumOff val="40000"/>
                  </a:schemeClr>
                </a:solidFill>
              </a:rPr>
              <a:t>7 Healthy Patients</a:t>
            </a:r>
          </a:p>
          <a:p>
            <a:pPr marL="285750" indent="-285750" algn="just">
              <a:buFont typeface="Arial" panose="020B0604020202020204" pitchFamily="34" charset="0"/>
              <a:buChar char="•"/>
            </a:pPr>
            <a:endParaRPr lang="en-ES" sz="1400" dirty="0"/>
          </a:p>
          <a:p>
            <a:pPr marL="285750" indent="-285750" algn="just">
              <a:buFont typeface="Arial" panose="020B0604020202020204" pitchFamily="34" charset="0"/>
              <a:buChar char="•"/>
            </a:pPr>
            <a:r>
              <a:rPr lang="en-ES" sz="1400" dirty="0"/>
              <a:t>Not clear clusters per condition, important to check gene expression individually</a:t>
            </a:r>
          </a:p>
          <a:p>
            <a:pPr marL="285750" indent="-285750" algn="just">
              <a:buFont typeface="Arial" panose="020B0604020202020204" pitchFamily="34" charset="0"/>
              <a:buChar char="•"/>
            </a:pPr>
            <a:endParaRPr lang="en-ES" sz="1400" dirty="0"/>
          </a:p>
        </p:txBody>
      </p:sp>
      <p:sp>
        <p:nvSpPr>
          <p:cNvPr id="3" name="TextBox 2">
            <a:extLst>
              <a:ext uri="{FF2B5EF4-FFF2-40B4-BE49-F238E27FC236}">
                <a16:creationId xmlns:a16="http://schemas.microsoft.com/office/drawing/2014/main" id="{5C124FDC-BAC6-AB42-6747-346BDBAE5697}"/>
              </a:ext>
            </a:extLst>
          </p:cNvPr>
          <p:cNvSpPr txBox="1"/>
          <p:nvPr/>
        </p:nvSpPr>
        <p:spPr>
          <a:xfrm>
            <a:off x="778842" y="2455101"/>
            <a:ext cx="2315087" cy="338554"/>
          </a:xfrm>
          <a:prstGeom prst="rect">
            <a:avLst/>
          </a:prstGeom>
          <a:noFill/>
        </p:spPr>
        <p:txBody>
          <a:bodyPr wrap="square" rtlCol="0">
            <a:spAutoFit/>
          </a:bodyPr>
          <a:lstStyle/>
          <a:p>
            <a:r>
              <a:rPr lang="en-ES" sz="1600" dirty="0"/>
              <a:t>Final Selection:</a:t>
            </a:r>
          </a:p>
        </p:txBody>
      </p:sp>
      <p:pic>
        <p:nvPicPr>
          <p:cNvPr id="6" name="Picture 5" descr="A graph with many dots&#10;&#10;AI-generated content may be incorrect.">
            <a:extLst>
              <a:ext uri="{FF2B5EF4-FFF2-40B4-BE49-F238E27FC236}">
                <a16:creationId xmlns:a16="http://schemas.microsoft.com/office/drawing/2014/main" id="{67CCDC54-5CCF-C741-C27C-E75D86B11A78}"/>
              </a:ext>
            </a:extLst>
          </p:cNvPr>
          <p:cNvPicPr>
            <a:picLocks noChangeAspect="1"/>
          </p:cNvPicPr>
          <p:nvPr/>
        </p:nvPicPr>
        <p:blipFill>
          <a:blip r:embed="rId2"/>
          <a:stretch>
            <a:fillRect/>
          </a:stretch>
        </p:blipFill>
        <p:spPr>
          <a:xfrm>
            <a:off x="4784942" y="1047231"/>
            <a:ext cx="6420984" cy="5350820"/>
          </a:xfrm>
          <a:prstGeom prst="rect">
            <a:avLst/>
          </a:prstGeom>
        </p:spPr>
      </p:pic>
    </p:spTree>
    <p:extLst>
      <p:ext uri="{BB962C8B-B14F-4D97-AF65-F5344CB8AC3E}">
        <p14:creationId xmlns:p14="http://schemas.microsoft.com/office/powerpoint/2010/main" val="570919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different types of data&#10;&#10;AI-generated content may be incorrect.">
            <a:extLst>
              <a:ext uri="{FF2B5EF4-FFF2-40B4-BE49-F238E27FC236}">
                <a16:creationId xmlns:a16="http://schemas.microsoft.com/office/drawing/2014/main" id="{758F0FDE-865C-7648-3B40-A4F1162EFD8F}"/>
              </a:ext>
            </a:extLst>
          </p:cNvPr>
          <p:cNvPicPr>
            <a:picLocks noChangeAspect="1"/>
          </p:cNvPicPr>
          <p:nvPr/>
        </p:nvPicPr>
        <p:blipFill>
          <a:blip r:embed="rId2"/>
          <a:stretch>
            <a:fillRect/>
          </a:stretch>
        </p:blipFill>
        <p:spPr>
          <a:xfrm>
            <a:off x="3819064" y="979451"/>
            <a:ext cx="5715613" cy="4899097"/>
          </a:xfrm>
          <a:prstGeom prst="rect">
            <a:avLst/>
          </a:prstGeom>
        </p:spPr>
      </p:pic>
    </p:spTree>
    <p:extLst>
      <p:ext uri="{BB962C8B-B14F-4D97-AF65-F5344CB8AC3E}">
        <p14:creationId xmlns:p14="http://schemas.microsoft.com/office/powerpoint/2010/main" val="2199680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72074-C807-7AFA-B45F-E774BB576DC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BE10168-9F6D-E363-5315-EB16DCBE0D1A}"/>
              </a:ext>
            </a:extLst>
          </p:cNvPr>
          <p:cNvSpPr>
            <a:spLocks noGrp="1"/>
          </p:cNvSpPr>
          <p:nvPr>
            <p:ph type="title"/>
          </p:nvPr>
        </p:nvSpPr>
        <p:spPr>
          <a:xfrm>
            <a:off x="838200" y="-217225"/>
            <a:ext cx="10515600" cy="1325563"/>
          </a:xfrm>
        </p:spPr>
        <p:txBody>
          <a:bodyPr>
            <a:normAutofit/>
          </a:bodyPr>
          <a:lstStyle/>
          <a:p>
            <a:pPr algn="ctr"/>
            <a:r>
              <a:rPr lang="en-ES" sz="2400" b="1" dirty="0"/>
              <a:t>Clustering, Pericytes Subtypes and DCATS</a:t>
            </a:r>
          </a:p>
        </p:txBody>
      </p:sp>
      <p:pic>
        <p:nvPicPr>
          <p:cNvPr id="11" name="Picture 10">
            <a:extLst>
              <a:ext uri="{FF2B5EF4-FFF2-40B4-BE49-F238E27FC236}">
                <a16:creationId xmlns:a16="http://schemas.microsoft.com/office/drawing/2014/main" id="{BB155EA2-8058-4FA4-1C75-3584885AE53D}"/>
              </a:ext>
            </a:extLst>
          </p:cNvPr>
          <p:cNvPicPr>
            <a:picLocks noChangeAspect="1"/>
          </p:cNvPicPr>
          <p:nvPr/>
        </p:nvPicPr>
        <p:blipFill>
          <a:blip r:embed="rId2"/>
          <a:stretch>
            <a:fillRect/>
          </a:stretch>
        </p:blipFill>
        <p:spPr>
          <a:xfrm>
            <a:off x="5325418" y="1728596"/>
            <a:ext cx="6635674" cy="3981405"/>
          </a:xfrm>
          <a:prstGeom prst="rect">
            <a:avLst/>
          </a:prstGeom>
        </p:spPr>
      </p:pic>
      <p:sp>
        <p:nvSpPr>
          <p:cNvPr id="13" name="TextBox 12">
            <a:extLst>
              <a:ext uri="{FF2B5EF4-FFF2-40B4-BE49-F238E27FC236}">
                <a16:creationId xmlns:a16="http://schemas.microsoft.com/office/drawing/2014/main" id="{A4798616-6F0E-2FCF-015B-98E266B4E8BC}"/>
              </a:ext>
            </a:extLst>
          </p:cNvPr>
          <p:cNvSpPr txBox="1"/>
          <p:nvPr/>
        </p:nvSpPr>
        <p:spPr>
          <a:xfrm>
            <a:off x="1173043" y="1774169"/>
            <a:ext cx="3479338" cy="523220"/>
          </a:xfrm>
          <a:prstGeom prst="rect">
            <a:avLst/>
          </a:prstGeom>
          <a:noFill/>
        </p:spPr>
        <p:txBody>
          <a:bodyPr wrap="square" rtlCol="0">
            <a:spAutoFit/>
          </a:bodyPr>
          <a:lstStyle/>
          <a:p>
            <a:pPr algn="ctr"/>
            <a:r>
              <a:rPr lang="en-ES" sz="1400" dirty="0"/>
              <a:t>O</a:t>
            </a:r>
            <a:r>
              <a:rPr lang="en-GB" sz="1400" dirty="0"/>
              <a:t>n</a:t>
            </a:r>
            <a:r>
              <a:rPr lang="en-ES" sz="1400" dirty="0"/>
              <a:t>e of the objectives is to find different subpopulation of pericytes</a:t>
            </a:r>
          </a:p>
        </p:txBody>
      </p:sp>
      <p:sp>
        <p:nvSpPr>
          <p:cNvPr id="14" name="TextBox 13">
            <a:extLst>
              <a:ext uri="{FF2B5EF4-FFF2-40B4-BE49-F238E27FC236}">
                <a16:creationId xmlns:a16="http://schemas.microsoft.com/office/drawing/2014/main" id="{AF57AC2D-B052-E3F7-66C1-9235CCD8B7F8}"/>
              </a:ext>
            </a:extLst>
          </p:cNvPr>
          <p:cNvSpPr txBox="1"/>
          <p:nvPr/>
        </p:nvSpPr>
        <p:spPr>
          <a:xfrm>
            <a:off x="480845" y="2912964"/>
            <a:ext cx="1315862" cy="307777"/>
          </a:xfrm>
          <a:prstGeom prst="rect">
            <a:avLst/>
          </a:prstGeom>
          <a:noFill/>
        </p:spPr>
        <p:txBody>
          <a:bodyPr wrap="square" rtlCol="0">
            <a:spAutoFit/>
          </a:bodyPr>
          <a:lstStyle/>
          <a:p>
            <a:pPr algn="ctr"/>
            <a:r>
              <a:rPr lang="es-ES" sz="1400" dirty="0" err="1"/>
              <a:t>FindNeighbors</a:t>
            </a:r>
            <a:endParaRPr lang="en-ES" sz="1400" dirty="0"/>
          </a:p>
        </p:txBody>
      </p:sp>
      <p:sp>
        <p:nvSpPr>
          <p:cNvPr id="15" name="Plus 14">
            <a:extLst>
              <a:ext uri="{FF2B5EF4-FFF2-40B4-BE49-F238E27FC236}">
                <a16:creationId xmlns:a16="http://schemas.microsoft.com/office/drawing/2014/main" id="{F60D56EE-243A-B648-FD04-15F4B30883CE}"/>
              </a:ext>
            </a:extLst>
          </p:cNvPr>
          <p:cNvSpPr/>
          <p:nvPr/>
        </p:nvSpPr>
        <p:spPr>
          <a:xfrm>
            <a:off x="1882051" y="2963220"/>
            <a:ext cx="219456" cy="207264"/>
          </a:xfrm>
          <a:prstGeom prst="mathPlus">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6" name="TextBox 15">
            <a:extLst>
              <a:ext uri="{FF2B5EF4-FFF2-40B4-BE49-F238E27FC236}">
                <a16:creationId xmlns:a16="http://schemas.microsoft.com/office/drawing/2014/main" id="{5098B667-4182-21CF-4AE3-D1A22EFF0640}"/>
              </a:ext>
            </a:extLst>
          </p:cNvPr>
          <p:cNvSpPr txBox="1"/>
          <p:nvPr/>
        </p:nvSpPr>
        <p:spPr>
          <a:xfrm>
            <a:off x="2254781" y="2913528"/>
            <a:ext cx="1315862" cy="307777"/>
          </a:xfrm>
          <a:prstGeom prst="rect">
            <a:avLst/>
          </a:prstGeom>
          <a:noFill/>
        </p:spPr>
        <p:txBody>
          <a:bodyPr wrap="square" rtlCol="0">
            <a:spAutoFit/>
          </a:bodyPr>
          <a:lstStyle/>
          <a:p>
            <a:pPr algn="ctr"/>
            <a:r>
              <a:rPr lang="es-ES" sz="1400" dirty="0" err="1"/>
              <a:t>FindClusters</a:t>
            </a:r>
            <a:endParaRPr lang="en-ES" sz="1400" dirty="0"/>
          </a:p>
        </p:txBody>
      </p:sp>
      <p:sp>
        <p:nvSpPr>
          <p:cNvPr id="18" name="Plus 17">
            <a:extLst>
              <a:ext uri="{FF2B5EF4-FFF2-40B4-BE49-F238E27FC236}">
                <a16:creationId xmlns:a16="http://schemas.microsoft.com/office/drawing/2014/main" id="{F753B068-08C8-A580-927A-FC7898C0EAA9}"/>
              </a:ext>
            </a:extLst>
          </p:cNvPr>
          <p:cNvSpPr/>
          <p:nvPr/>
        </p:nvSpPr>
        <p:spPr>
          <a:xfrm>
            <a:off x="3655987" y="2962656"/>
            <a:ext cx="219456" cy="207264"/>
          </a:xfrm>
          <a:prstGeom prst="mathPlus">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9" name="TextBox 18">
            <a:extLst>
              <a:ext uri="{FF2B5EF4-FFF2-40B4-BE49-F238E27FC236}">
                <a16:creationId xmlns:a16="http://schemas.microsoft.com/office/drawing/2014/main" id="{4B5168AE-B5A5-074F-C964-737AD14C4E33}"/>
              </a:ext>
            </a:extLst>
          </p:cNvPr>
          <p:cNvSpPr txBox="1"/>
          <p:nvPr/>
        </p:nvSpPr>
        <p:spPr>
          <a:xfrm>
            <a:off x="3790099" y="2912964"/>
            <a:ext cx="1315862" cy="307777"/>
          </a:xfrm>
          <a:prstGeom prst="rect">
            <a:avLst/>
          </a:prstGeom>
          <a:noFill/>
        </p:spPr>
        <p:txBody>
          <a:bodyPr wrap="square" rtlCol="0">
            <a:spAutoFit/>
          </a:bodyPr>
          <a:lstStyle/>
          <a:p>
            <a:pPr algn="ctr"/>
            <a:r>
              <a:rPr lang="es-ES" sz="1400" dirty="0"/>
              <a:t>UMAP</a:t>
            </a:r>
            <a:endParaRPr lang="en-ES" sz="1400" dirty="0"/>
          </a:p>
        </p:txBody>
      </p:sp>
      <p:sp>
        <p:nvSpPr>
          <p:cNvPr id="22" name="Down Arrow 21">
            <a:extLst>
              <a:ext uri="{FF2B5EF4-FFF2-40B4-BE49-F238E27FC236}">
                <a16:creationId xmlns:a16="http://schemas.microsoft.com/office/drawing/2014/main" id="{B33293FA-992D-76EA-53F8-A64705545594}"/>
              </a:ext>
            </a:extLst>
          </p:cNvPr>
          <p:cNvSpPr/>
          <p:nvPr/>
        </p:nvSpPr>
        <p:spPr>
          <a:xfrm>
            <a:off x="2806032" y="2333844"/>
            <a:ext cx="213360" cy="481584"/>
          </a:xfrm>
          <a:prstGeom prst="downArrow">
            <a:avLst/>
          </a:prstGeom>
          <a:solidFill>
            <a:schemeClr val="bg2">
              <a:lumMod val="25000"/>
              <a:lumOff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ES"/>
          </a:p>
        </p:txBody>
      </p:sp>
      <p:sp>
        <p:nvSpPr>
          <p:cNvPr id="23" name="TextBox 22">
            <a:extLst>
              <a:ext uri="{FF2B5EF4-FFF2-40B4-BE49-F238E27FC236}">
                <a16:creationId xmlns:a16="http://schemas.microsoft.com/office/drawing/2014/main" id="{7EAB0B55-9431-B38B-7EA2-3AA68A6B6635}"/>
              </a:ext>
            </a:extLst>
          </p:cNvPr>
          <p:cNvSpPr txBox="1"/>
          <p:nvPr/>
        </p:nvSpPr>
        <p:spPr>
          <a:xfrm>
            <a:off x="1237051" y="4141556"/>
            <a:ext cx="3479338" cy="307777"/>
          </a:xfrm>
          <a:prstGeom prst="rect">
            <a:avLst/>
          </a:prstGeom>
          <a:noFill/>
        </p:spPr>
        <p:txBody>
          <a:bodyPr wrap="square" rtlCol="0">
            <a:spAutoFit/>
          </a:bodyPr>
          <a:lstStyle/>
          <a:p>
            <a:pPr algn="ctr"/>
            <a:r>
              <a:rPr lang="es-ES" sz="1400" dirty="0" err="1"/>
              <a:t>Choose</a:t>
            </a:r>
            <a:r>
              <a:rPr lang="es-ES" sz="1400" dirty="0"/>
              <a:t> </a:t>
            </a:r>
            <a:r>
              <a:rPr lang="es-ES" sz="1400" dirty="0" err="1"/>
              <a:t>Resolution</a:t>
            </a:r>
            <a:endParaRPr lang="en-ES" sz="1400" dirty="0"/>
          </a:p>
        </p:txBody>
      </p:sp>
      <p:sp>
        <p:nvSpPr>
          <p:cNvPr id="25" name="Down Arrow 24">
            <a:extLst>
              <a:ext uri="{FF2B5EF4-FFF2-40B4-BE49-F238E27FC236}">
                <a16:creationId xmlns:a16="http://schemas.microsoft.com/office/drawing/2014/main" id="{E3648D44-458E-0BC2-120C-67C12049405E}"/>
              </a:ext>
            </a:extLst>
          </p:cNvPr>
          <p:cNvSpPr/>
          <p:nvPr/>
        </p:nvSpPr>
        <p:spPr>
          <a:xfrm>
            <a:off x="2806032" y="4516212"/>
            <a:ext cx="213360" cy="481584"/>
          </a:xfrm>
          <a:prstGeom prst="downArrow">
            <a:avLst/>
          </a:prstGeom>
          <a:solidFill>
            <a:schemeClr val="bg2">
              <a:lumMod val="25000"/>
              <a:lumOff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ES"/>
          </a:p>
        </p:txBody>
      </p:sp>
      <p:sp>
        <p:nvSpPr>
          <p:cNvPr id="27" name="TextBox 26">
            <a:extLst>
              <a:ext uri="{FF2B5EF4-FFF2-40B4-BE49-F238E27FC236}">
                <a16:creationId xmlns:a16="http://schemas.microsoft.com/office/drawing/2014/main" id="{5B9A4B8C-1AA3-5FD6-E817-FB3B0EBAC473}"/>
              </a:ext>
            </a:extLst>
          </p:cNvPr>
          <p:cNvSpPr txBox="1"/>
          <p:nvPr/>
        </p:nvSpPr>
        <p:spPr>
          <a:xfrm>
            <a:off x="1138776" y="5064675"/>
            <a:ext cx="3479338" cy="523220"/>
          </a:xfrm>
          <a:prstGeom prst="rect">
            <a:avLst/>
          </a:prstGeom>
          <a:noFill/>
        </p:spPr>
        <p:txBody>
          <a:bodyPr wrap="square" rtlCol="0">
            <a:spAutoFit/>
          </a:bodyPr>
          <a:lstStyle/>
          <a:p>
            <a:pPr algn="ctr"/>
            <a:r>
              <a:rPr lang="es-ES" sz="1400" dirty="0" err="1"/>
              <a:t>We</a:t>
            </a:r>
            <a:r>
              <a:rPr lang="es-ES" sz="1400" dirty="0"/>
              <a:t> are </a:t>
            </a:r>
            <a:r>
              <a:rPr lang="es-ES" sz="1400" dirty="0" err="1"/>
              <a:t>alrady</a:t>
            </a:r>
            <a:r>
              <a:rPr lang="es-ES" sz="1400" dirty="0"/>
              <a:t> </a:t>
            </a:r>
            <a:r>
              <a:rPr lang="es-ES" sz="1400" dirty="0" err="1"/>
              <a:t>working</a:t>
            </a:r>
            <a:r>
              <a:rPr lang="es-ES" sz="1400" dirty="0"/>
              <a:t> </a:t>
            </a:r>
            <a:r>
              <a:rPr lang="es-ES" sz="1400" dirty="0" err="1"/>
              <a:t>with</a:t>
            </a:r>
            <a:r>
              <a:rPr lang="es-ES" sz="1400" dirty="0"/>
              <a:t> </a:t>
            </a:r>
            <a:r>
              <a:rPr lang="es-ES" sz="1400" dirty="0" err="1"/>
              <a:t>only</a:t>
            </a:r>
            <a:r>
              <a:rPr lang="es-ES" sz="1400" dirty="0"/>
              <a:t> </a:t>
            </a:r>
            <a:r>
              <a:rPr lang="es-ES" sz="1400" dirty="0" err="1"/>
              <a:t>one</a:t>
            </a:r>
            <a:r>
              <a:rPr lang="es-ES" sz="1400" dirty="0"/>
              <a:t> </a:t>
            </a:r>
            <a:r>
              <a:rPr lang="es-ES" sz="1400" dirty="0" err="1"/>
              <a:t>cell</a:t>
            </a:r>
            <a:r>
              <a:rPr lang="es-ES" sz="1400" dirty="0"/>
              <a:t> </a:t>
            </a:r>
            <a:r>
              <a:rPr lang="es-ES" sz="1400" dirty="0" err="1"/>
              <a:t>type</a:t>
            </a:r>
            <a:r>
              <a:rPr lang="es-ES" sz="1400" dirty="0"/>
              <a:t>, be </a:t>
            </a:r>
            <a:r>
              <a:rPr lang="es-ES" sz="1400" dirty="0" err="1"/>
              <a:t>careful</a:t>
            </a:r>
            <a:r>
              <a:rPr lang="es-ES" sz="1400" dirty="0"/>
              <a:t> </a:t>
            </a:r>
            <a:r>
              <a:rPr lang="es-ES" sz="1400" dirty="0" err="1"/>
              <a:t>with</a:t>
            </a:r>
            <a:r>
              <a:rPr lang="es-ES" sz="1400" dirty="0"/>
              <a:t> </a:t>
            </a:r>
            <a:r>
              <a:rPr lang="es-ES" sz="1400" dirty="0" err="1"/>
              <a:t>overclusterizing</a:t>
            </a:r>
            <a:endParaRPr lang="en-ES" sz="1400" dirty="0"/>
          </a:p>
        </p:txBody>
      </p:sp>
      <p:sp>
        <p:nvSpPr>
          <p:cNvPr id="30" name="TextBox 29">
            <a:extLst>
              <a:ext uri="{FF2B5EF4-FFF2-40B4-BE49-F238E27FC236}">
                <a16:creationId xmlns:a16="http://schemas.microsoft.com/office/drawing/2014/main" id="{69E78545-68C7-7F57-6A9B-59824273C68E}"/>
              </a:ext>
            </a:extLst>
          </p:cNvPr>
          <p:cNvSpPr txBox="1"/>
          <p:nvPr/>
        </p:nvSpPr>
        <p:spPr>
          <a:xfrm>
            <a:off x="2443217" y="755470"/>
            <a:ext cx="7305566" cy="369332"/>
          </a:xfrm>
          <a:prstGeom prst="rect">
            <a:avLst/>
          </a:prstGeom>
          <a:noFill/>
        </p:spPr>
        <p:txBody>
          <a:bodyPr wrap="square" rtlCol="0">
            <a:spAutoFit/>
          </a:bodyPr>
          <a:lstStyle/>
          <a:p>
            <a:pPr algn="ctr"/>
            <a:r>
              <a:rPr lang="es-ES" b="1" dirty="0" err="1"/>
              <a:t>Clustering</a:t>
            </a:r>
            <a:r>
              <a:rPr lang="es-ES" b="1" dirty="0"/>
              <a:t> </a:t>
            </a:r>
            <a:r>
              <a:rPr lang="es-ES" b="1" dirty="0" err="1"/>
              <a:t>process</a:t>
            </a:r>
            <a:endParaRPr lang="en-ES" b="1" dirty="0"/>
          </a:p>
        </p:txBody>
      </p:sp>
    </p:spTree>
    <p:extLst>
      <p:ext uri="{BB962C8B-B14F-4D97-AF65-F5344CB8AC3E}">
        <p14:creationId xmlns:p14="http://schemas.microsoft.com/office/powerpoint/2010/main" val="38381703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3E6EF-B0BB-CA54-8B8D-3CEA3CA52EC3}"/>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8124B46-B589-6F2B-AFF9-9BC084FCF932}"/>
              </a:ext>
            </a:extLst>
          </p:cNvPr>
          <p:cNvSpPr>
            <a:spLocks noGrp="1"/>
          </p:cNvSpPr>
          <p:nvPr>
            <p:ph type="title"/>
          </p:nvPr>
        </p:nvSpPr>
        <p:spPr>
          <a:xfrm>
            <a:off x="838200" y="-217225"/>
            <a:ext cx="10515600" cy="1325563"/>
          </a:xfrm>
        </p:spPr>
        <p:txBody>
          <a:bodyPr>
            <a:normAutofit/>
          </a:bodyPr>
          <a:lstStyle/>
          <a:p>
            <a:pPr algn="ctr"/>
            <a:r>
              <a:rPr lang="en-ES" sz="2800" b="1" dirty="0"/>
              <a:t>Clustering, Pericytes Subtypes and DCATS</a:t>
            </a:r>
          </a:p>
        </p:txBody>
      </p:sp>
      <p:pic>
        <p:nvPicPr>
          <p:cNvPr id="11" name="Picture 10">
            <a:extLst>
              <a:ext uri="{FF2B5EF4-FFF2-40B4-BE49-F238E27FC236}">
                <a16:creationId xmlns:a16="http://schemas.microsoft.com/office/drawing/2014/main" id="{C109D98E-3D6D-BD6D-D59E-5F5FCCBF12CB}"/>
              </a:ext>
            </a:extLst>
          </p:cNvPr>
          <p:cNvPicPr>
            <a:picLocks noChangeAspect="1"/>
          </p:cNvPicPr>
          <p:nvPr/>
        </p:nvPicPr>
        <p:blipFill>
          <a:blip r:embed="rId2"/>
          <a:stretch>
            <a:fillRect/>
          </a:stretch>
        </p:blipFill>
        <p:spPr>
          <a:xfrm>
            <a:off x="5325418" y="1728596"/>
            <a:ext cx="6635674" cy="3981405"/>
          </a:xfrm>
          <a:prstGeom prst="rect">
            <a:avLst/>
          </a:prstGeom>
        </p:spPr>
      </p:pic>
      <p:sp>
        <p:nvSpPr>
          <p:cNvPr id="13" name="TextBox 12">
            <a:extLst>
              <a:ext uri="{FF2B5EF4-FFF2-40B4-BE49-F238E27FC236}">
                <a16:creationId xmlns:a16="http://schemas.microsoft.com/office/drawing/2014/main" id="{0309E3BE-AF4D-B187-6939-23F873E6FF19}"/>
              </a:ext>
            </a:extLst>
          </p:cNvPr>
          <p:cNvSpPr txBox="1"/>
          <p:nvPr/>
        </p:nvSpPr>
        <p:spPr>
          <a:xfrm>
            <a:off x="1173043" y="1774169"/>
            <a:ext cx="3479338" cy="523220"/>
          </a:xfrm>
          <a:prstGeom prst="rect">
            <a:avLst/>
          </a:prstGeom>
          <a:noFill/>
        </p:spPr>
        <p:txBody>
          <a:bodyPr wrap="square" rtlCol="0">
            <a:spAutoFit/>
          </a:bodyPr>
          <a:lstStyle/>
          <a:p>
            <a:pPr algn="ctr"/>
            <a:r>
              <a:rPr lang="en-ES" sz="1400" dirty="0"/>
              <a:t>O</a:t>
            </a:r>
            <a:r>
              <a:rPr lang="en-GB" sz="1400" dirty="0"/>
              <a:t>n</a:t>
            </a:r>
            <a:r>
              <a:rPr lang="en-ES" sz="1400" dirty="0"/>
              <a:t>e of the objectives is to find different subpopulation of pericytes</a:t>
            </a:r>
          </a:p>
        </p:txBody>
      </p:sp>
      <p:sp>
        <p:nvSpPr>
          <p:cNvPr id="14" name="TextBox 13">
            <a:extLst>
              <a:ext uri="{FF2B5EF4-FFF2-40B4-BE49-F238E27FC236}">
                <a16:creationId xmlns:a16="http://schemas.microsoft.com/office/drawing/2014/main" id="{ED4E5F68-3932-0D27-A259-39DE58A35BE4}"/>
              </a:ext>
            </a:extLst>
          </p:cNvPr>
          <p:cNvSpPr txBox="1"/>
          <p:nvPr/>
        </p:nvSpPr>
        <p:spPr>
          <a:xfrm>
            <a:off x="480845" y="2912964"/>
            <a:ext cx="1315862" cy="307777"/>
          </a:xfrm>
          <a:prstGeom prst="rect">
            <a:avLst/>
          </a:prstGeom>
          <a:noFill/>
        </p:spPr>
        <p:txBody>
          <a:bodyPr wrap="square" rtlCol="0">
            <a:spAutoFit/>
          </a:bodyPr>
          <a:lstStyle/>
          <a:p>
            <a:pPr algn="ctr"/>
            <a:r>
              <a:rPr lang="es-ES" sz="1400" dirty="0" err="1"/>
              <a:t>FindNeighbors</a:t>
            </a:r>
            <a:endParaRPr lang="en-ES" sz="1400" dirty="0"/>
          </a:p>
        </p:txBody>
      </p:sp>
      <p:sp>
        <p:nvSpPr>
          <p:cNvPr id="15" name="Plus 14">
            <a:extLst>
              <a:ext uri="{FF2B5EF4-FFF2-40B4-BE49-F238E27FC236}">
                <a16:creationId xmlns:a16="http://schemas.microsoft.com/office/drawing/2014/main" id="{1BFDC481-86E7-20F4-502D-9ECBB73EFDC1}"/>
              </a:ext>
            </a:extLst>
          </p:cNvPr>
          <p:cNvSpPr/>
          <p:nvPr/>
        </p:nvSpPr>
        <p:spPr>
          <a:xfrm>
            <a:off x="1882051" y="2963220"/>
            <a:ext cx="219456" cy="207264"/>
          </a:xfrm>
          <a:prstGeom prst="mathPlus">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6" name="TextBox 15">
            <a:extLst>
              <a:ext uri="{FF2B5EF4-FFF2-40B4-BE49-F238E27FC236}">
                <a16:creationId xmlns:a16="http://schemas.microsoft.com/office/drawing/2014/main" id="{F1109C44-B855-C45F-ADF2-68F3CE3D1F68}"/>
              </a:ext>
            </a:extLst>
          </p:cNvPr>
          <p:cNvSpPr txBox="1"/>
          <p:nvPr/>
        </p:nvSpPr>
        <p:spPr>
          <a:xfrm>
            <a:off x="2254781" y="2913528"/>
            <a:ext cx="1315862" cy="307777"/>
          </a:xfrm>
          <a:prstGeom prst="rect">
            <a:avLst/>
          </a:prstGeom>
          <a:noFill/>
        </p:spPr>
        <p:txBody>
          <a:bodyPr wrap="square" rtlCol="0">
            <a:spAutoFit/>
          </a:bodyPr>
          <a:lstStyle/>
          <a:p>
            <a:pPr algn="ctr"/>
            <a:r>
              <a:rPr lang="es-ES" sz="1400" dirty="0" err="1"/>
              <a:t>FindClusters</a:t>
            </a:r>
            <a:endParaRPr lang="en-ES" sz="1400" dirty="0"/>
          </a:p>
        </p:txBody>
      </p:sp>
      <p:sp>
        <p:nvSpPr>
          <p:cNvPr id="18" name="Plus 17">
            <a:extLst>
              <a:ext uri="{FF2B5EF4-FFF2-40B4-BE49-F238E27FC236}">
                <a16:creationId xmlns:a16="http://schemas.microsoft.com/office/drawing/2014/main" id="{8C94E2B3-365B-6F68-3E7F-C838E57B5445}"/>
              </a:ext>
            </a:extLst>
          </p:cNvPr>
          <p:cNvSpPr/>
          <p:nvPr/>
        </p:nvSpPr>
        <p:spPr>
          <a:xfrm>
            <a:off x="3655987" y="2962656"/>
            <a:ext cx="219456" cy="207264"/>
          </a:xfrm>
          <a:prstGeom prst="mathPlus">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9" name="TextBox 18">
            <a:extLst>
              <a:ext uri="{FF2B5EF4-FFF2-40B4-BE49-F238E27FC236}">
                <a16:creationId xmlns:a16="http://schemas.microsoft.com/office/drawing/2014/main" id="{F94E9CD7-EDA1-59C8-1E8C-259285E5F249}"/>
              </a:ext>
            </a:extLst>
          </p:cNvPr>
          <p:cNvSpPr txBox="1"/>
          <p:nvPr/>
        </p:nvSpPr>
        <p:spPr>
          <a:xfrm>
            <a:off x="3790099" y="2912964"/>
            <a:ext cx="1315862" cy="307777"/>
          </a:xfrm>
          <a:prstGeom prst="rect">
            <a:avLst/>
          </a:prstGeom>
          <a:noFill/>
        </p:spPr>
        <p:txBody>
          <a:bodyPr wrap="square" rtlCol="0">
            <a:spAutoFit/>
          </a:bodyPr>
          <a:lstStyle/>
          <a:p>
            <a:pPr algn="ctr"/>
            <a:r>
              <a:rPr lang="es-ES" sz="1400" dirty="0"/>
              <a:t>UMAP</a:t>
            </a:r>
            <a:endParaRPr lang="en-ES" sz="1400" dirty="0"/>
          </a:p>
        </p:txBody>
      </p:sp>
      <p:sp>
        <p:nvSpPr>
          <p:cNvPr id="22" name="Down Arrow 21">
            <a:extLst>
              <a:ext uri="{FF2B5EF4-FFF2-40B4-BE49-F238E27FC236}">
                <a16:creationId xmlns:a16="http://schemas.microsoft.com/office/drawing/2014/main" id="{B63307E4-811F-6731-39EA-C8887D80EE26}"/>
              </a:ext>
            </a:extLst>
          </p:cNvPr>
          <p:cNvSpPr/>
          <p:nvPr/>
        </p:nvSpPr>
        <p:spPr>
          <a:xfrm>
            <a:off x="2806032" y="2333844"/>
            <a:ext cx="213360" cy="481584"/>
          </a:xfrm>
          <a:prstGeom prst="downArrow">
            <a:avLst/>
          </a:prstGeom>
          <a:solidFill>
            <a:schemeClr val="bg2">
              <a:lumMod val="25000"/>
              <a:lumOff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ES"/>
          </a:p>
        </p:txBody>
      </p:sp>
      <p:sp>
        <p:nvSpPr>
          <p:cNvPr id="23" name="TextBox 22">
            <a:extLst>
              <a:ext uri="{FF2B5EF4-FFF2-40B4-BE49-F238E27FC236}">
                <a16:creationId xmlns:a16="http://schemas.microsoft.com/office/drawing/2014/main" id="{1D91AC92-E2CA-AB00-FB4E-319920C24234}"/>
              </a:ext>
            </a:extLst>
          </p:cNvPr>
          <p:cNvSpPr txBox="1"/>
          <p:nvPr/>
        </p:nvSpPr>
        <p:spPr>
          <a:xfrm>
            <a:off x="1183434" y="4095052"/>
            <a:ext cx="3479338" cy="307777"/>
          </a:xfrm>
          <a:prstGeom prst="rect">
            <a:avLst/>
          </a:prstGeom>
          <a:noFill/>
        </p:spPr>
        <p:txBody>
          <a:bodyPr wrap="square" rtlCol="0">
            <a:spAutoFit/>
          </a:bodyPr>
          <a:lstStyle/>
          <a:p>
            <a:pPr algn="ctr"/>
            <a:r>
              <a:rPr lang="es-ES" sz="1400" dirty="0" err="1"/>
              <a:t>Choose</a:t>
            </a:r>
            <a:r>
              <a:rPr lang="es-ES" sz="1400" dirty="0"/>
              <a:t> </a:t>
            </a:r>
            <a:r>
              <a:rPr lang="es-ES" sz="1400" dirty="0" err="1"/>
              <a:t>Resolution</a:t>
            </a:r>
            <a:endParaRPr lang="en-ES" sz="1400" dirty="0"/>
          </a:p>
        </p:txBody>
      </p:sp>
      <p:sp>
        <p:nvSpPr>
          <p:cNvPr id="25" name="Down Arrow 24">
            <a:extLst>
              <a:ext uri="{FF2B5EF4-FFF2-40B4-BE49-F238E27FC236}">
                <a16:creationId xmlns:a16="http://schemas.microsoft.com/office/drawing/2014/main" id="{03A393B0-091C-C3BA-1E32-45B42E31930E}"/>
              </a:ext>
            </a:extLst>
          </p:cNvPr>
          <p:cNvSpPr/>
          <p:nvPr/>
        </p:nvSpPr>
        <p:spPr>
          <a:xfrm>
            <a:off x="2752415" y="4469708"/>
            <a:ext cx="213360" cy="481584"/>
          </a:xfrm>
          <a:prstGeom prst="downArrow">
            <a:avLst/>
          </a:prstGeom>
          <a:solidFill>
            <a:schemeClr val="bg2">
              <a:lumMod val="25000"/>
              <a:lumOff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ES"/>
          </a:p>
        </p:txBody>
      </p:sp>
      <p:sp>
        <p:nvSpPr>
          <p:cNvPr id="27" name="TextBox 26">
            <a:extLst>
              <a:ext uri="{FF2B5EF4-FFF2-40B4-BE49-F238E27FC236}">
                <a16:creationId xmlns:a16="http://schemas.microsoft.com/office/drawing/2014/main" id="{AE465DAA-7E64-FEB4-11F7-9B9A19DD53CA}"/>
              </a:ext>
            </a:extLst>
          </p:cNvPr>
          <p:cNvSpPr txBox="1"/>
          <p:nvPr/>
        </p:nvSpPr>
        <p:spPr>
          <a:xfrm>
            <a:off x="1085159" y="5018171"/>
            <a:ext cx="3479338" cy="523220"/>
          </a:xfrm>
          <a:prstGeom prst="rect">
            <a:avLst/>
          </a:prstGeom>
          <a:noFill/>
        </p:spPr>
        <p:txBody>
          <a:bodyPr wrap="square" rtlCol="0">
            <a:spAutoFit/>
          </a:bodyPr>
          <a:lstStyle/>
          <a:p>
            <a:pPr algn="ctr"/>
            <a:r>
              <a:rPr lang="es-ES" sz="1400" dirty="0" err="1"/>
              <a:t>We</a:t>
            </a:r>
            <a:r>
              <a:rPr lang="es-ES" sz="1400" dirty="0"/>
              <a:t> are </a:t>
            </a:r>
            <a:r>
              <a:rPr lang="es-ES" sz="1400" dirty="0" err="1"/>
              <a:t>alrady</a:t>
            </a:r>
            <a:r>
              <a:rPr lang="es-ES" sz="1400" dirty="0"/>
              <a:t> </a:t>
            </a:r>
            <a:r>
              <a:rPr lang="es-ES" sz="1400" dirty="0" err="1"/>
              <a:t>working</a:t>
            </a:r>
            <a:r>
              <a:rPr lang="es-ES" sz="1400" dirty="0"/>
              <a:t> </a:t>
            </a:r>
            <a:r>
              <a:rPr lang="es-ES" sz="1400" dirty="0" err="1"/>
              <a:t>with</a:t>
            </a:r>
            <a:r>
              <a:rPr lang="es-ES" sz="1400" dirty="0"/>
              <a:t> </a:t>
            </a:r>
            <a:r>
              <a:rPr lang="es-ES" sz="1400" dirty="0" err="1"/>
              <a:t>only</a:t>
            </a:r>
            <a:r>
              <a:rPr lang="es-ES" sz="1400" dirty="0"/>
              <a:t> </a:t>
            </a:r>
            <a:r>
              <a:rPr lang="es-ES" sz="1400" dirty="0" err="1"/>
              <a:t>one</a:t>
            </a:r>
            <a:r>
              <a:rPr lang="es-ES" sz="1400" dirty="0"/>
              <a:t> </a:t>
            </a:r>
            <a:r>
              <a:rPr lang="es-ES" sz="1400" dirty="0" err="1"/>
              <a:t>cell</a:t>
            </a:r>
            <a:r>
              <a:rPr lang="es-ES" sz="1400" dirty="0"/>
              <a:t> </a:t>
            </a:r>
            <a:r>
              <a:rPr lang="es-ES" sz="1400" dirty="0" err="1"/>
              <a:t>type</a:t>
            </a:r>
            <a:r>
              <a:rPr lang="es-ES" sz="1400" dirty="0"/>
              <a:t>, be </a:t>
            </a:r>
            <a:r>
              <a:rPr lang="es-ES" sz="1400" dirty="0" err="1"/>
              <a:t>careful</a:t>
            </a:r>
            <a:r>
              <a:rPr lang="es-ES" sz="1400" dirty="0"/>
              <a:t> </a:t>
            </a:r>
            <a:r>
              <a:rPr lang="es-ES" sz="1400" dirty="0" err="1"/>
              <a:t>with</a:t>
            </a:r>
            <a:r>
              <a:rPr lang="es-ES" sz="1400" dirty="0"/>
              <a:t> </a:t>
            </a:r>
            <a:r>
              <a:rPr lang="es-ES" sz="1400" dirty="0" err="1"/>
              <a:t>overclusterizing</a:t>
            </a:r>
            <a:endParaRPr lang="en-ES" sz="1400" dirty="0"/>
          </a:p>
        </p:txBody>
      </p:sp>
      <p:sp>
        <p:nvSpPr>
          <p:cNvPr id="28" name="Rectangle 27">
            <a:extLst>
              <a:ext uri="{FF2B5EF4-FFF2-40B4-BE49-F238E27FC236}">
                <a16:creationId xmlns:a16="http://schemas.microsoft.com/office/drawing/2014/main" id="{896FAA5A-2919-69F1-31EA-8E186712E9AC}"/>
              </a:ext>
            </a:extLst>
          </p:cNvPr>
          <p:cNvSpPr/>
          <p:nvPr/>
        </p:nvSpPr>
        <p:spPr>
          <a:xfrm>
            <a:off x="8672022" y="1685925"/>
            <a:ext cx="3293455" cy="2066544"/>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TextBox 2">
            <a:extLst>
              <a:ext uri="{FF2B5EF4-FFF2-40B4-BE49-F238E27FC236}">
                <a16:creationId xmlns:a16="http://schemas.microsoft.com/office/drawing/2014/main" id="{341C3060-DB56-78A8-F5C9-4B33E1176020}"/>
              </a:ext>
            </a:extLst>
          </p:cNvPr>
          <p:cNvSpPr txBox="1"/>
          <p:nvPr/>
        </p:nvSpPr>
        <p:spPr>
          <a:xfrm>
            <a:off x="2443217" y="755470"/>
            <a:ext cx="7305566" cy="369332"/>
          </a:xfrm>
          <a:prstGeom prst="rect">
            <a:avLst/>
          </a:prstGeom>
          <a:noFill/>
        </p:spPr>
        <p:txBody>
          <a:bodyPr wrap="square" rtlCol="0">
            <a:spAutoFit/>
          </a:bodyPr>
          <a:lstStyle/>
          <a:p>
            <a:pPr algn="ctr"/>
            <a:r>
              <a:rPr lang="es-ES" b="1" dirty="0" err="1"/>
              <a:t>Clustering</a:t>
            </a:r>
            <a:r>
              <a:rPr lang="es-ES" b="1" dirty="0"/>
              <a:t> </a:t>
            </a:r>
            <a:r>
              <a:rPr lang="es-ES" b="1" dirty="0" err="1"/>
              <a:t>process</a:t>
            </a:r>
            <a:endParaRPr lang="en-ES" b="1" dirty="0"/>
          </a:p>
        </p:txBody>
      </p:sp>
    </p:spTree>
    <p:extLst>
      <p:ext uri="{BB962C8B-B14F-4D97-AF65-F5344CB8AC3E}">
        <p14:creationId xmlns:p14="http://schemas.microsoft.com/office/powerpoint/2010/main" val="3385526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5BBEB-C75F-DB01-05CC-CB5D8EAECBE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D3B74E5-75C6-0E71-ADC5-35E39BF9E3EF}"/>
              </a:ext>
            </a:extLst>
          </p:cNvPr>
          <p:cNvSpPr>
            <a:spLocks noGrp="1"/>
          </p:cNvSpPr>
          <p:nvPr>
            <p:ph type="title"/>
          </p:nvPr>
        </p:nvSpPr>
        <p:spPr>
          <a:xfrm>
            <a:off x="838200" y="-200761"/>
            <a:ext cx="10515600" cy="1325563"/>
          </a:xfrm>
        </p:spPr>
        <p:txBody>
          <a:bodyPr>
            <a:normAutofit/>
          </a:bodyPr>
          <a:lstStyle/>
          <a:p>
            <a:pPr algn="ctr"/>
            <a:r>
              <a:rPr lang="en-ES" sz="2800" b="1" dirty="0"/>
              <a:t>Clustering, Pericytes Subtypes and DCATS</a:t>
            </a:r>
          </a:p>
        </p:txBody>
      </p:sp>
      <p:pic>
        <p:nvPicPr>
          <p:cNvPr id="3" name="Picture 2" descr="A diagram of a house with colorful lines and dots&#10;&#10;AI-generated content may be incorrect.">
            <a:extLst>
              <a:ext uri="{FF2B5EF4-FFF2-40B4-BE49-F238E27FC236}">
                <a16:creationId xmlns:a16="http://schemas.microsoft.com/office/drawing/2014/main" id="{6DEE7C60-37C3-B09B-8F1E-351E052BF78D}"/>
              </a:ext>
            </a:extLst>
          </p:cNvPr>
          <p:cNvPicPr>
            <a:picLocks noChangeAspect="1"/>
          </p:cNvPicPr>
          <p:nvPr/>
        </p:nvPicPr>
        <p:blipFill>
          <a:blip r:embed="rId2"/>
          <a:stretch>
            <a:fillRect/>
          </a:stretch>
        </p:blipFill>
        <p:spPr>
          <a:xfrm>
            <a:off x="7980219" y="1388725"/>
            <a:ext cx="3971587" cy="4298057"/>
          </a:xfrm>
          <a:prstGeom prst="rect">
            <a:avLst/>
          </a:prstGeom>
        </p:spPr>
      </p:pic>
      <p:grpSp>
        <p:nvGrpSpPr>
          <p:cNvPr id="17" name="Group 16">
            <a:extLst>
              <a:ext uri="{FF2B5EF4-FFF2-40B4-BE49-F238E27FC236}">
                <a16:creationId xmlns:a16="http://schemas.microsoft.com/office/drawing/2014/main" id="{49119364-33DF-6927-87A0-52156760AC9B}"/>
              </a:ext>
            </a:extLst>
          </p:cNvPr>
          <p:cNvGrpSpPr/>
          <p:nvPr/>
        </p:nvGrpSpPr>
        <p:grpSpPr>
          <a:xfrm>
            <a:off x="240194" y="1392031"/>
            <a:ext cx="7419109" cy="4291445"/>
            <a:chOff x="5609527" y="1951961"/>
            <a:chExt cx="4929250" cy="2954078"/>
          </a:xfrm>
        </p:grpSpPr>
        <p:pic>
          <p:nvPicPr>
            <p:cNvPr id="6" name="Picture 5">
              <a:extLst>
                <a:ext uri="{FF2B5EF4-FFF2-40B4-BE49-F238E27FC236}">
                  <a16:creationId xmlns:a16="http://schemas.microsoft.com/office/drawing/2014/main" id="{61DCC865-EFD0-9135-15AD-DA221B5B6AB0}"/>
                </a:ext>
              </a:extLst>
            </p:cNvPr>
            <p:cNvPicPr>
              <a:picLocks noChangeAspect="1"/>
            </p:cNvPicPr>
            <p:nvPr/>
          </p:nvPicPr>
          <p:blipFill>
            <a:blip r:embed="rId3"/>
            <a:srcRect l="49932" b="49991"/>
            <a:stretch>
              <a:fillRect/>
            </a:stretch>
          </p:blipFill>
          <p:spPr>
            <a:xfrm>
              <a:off x="5609527" y="1951961"/>
              <a:ext cx="4929250" cy="2954078"/>
            </a:xfrm>
            <a:prstGeom prst="rect">
              <a:avLst/>
            </a:prstGeom>
          </p:spPr>
        </p:pic>
        <p:sp>
          <p:nvSpPr>
            <p:cNvPr id="7" name="Oval 6">
              <a:extLst>
                <a:ext uri="{FF2B5EF4-FFF2-40B4-BE49-F238E27FC236}">
                  <a16:creationId xmlns:a16="http://schemas.microsoft.com/office/drawing/2014/main" id="{7545B71B-DD02-D497-33CA-FAA5BE208C1F}"/>
                </a:ext>
              </a:extLst>
            </p:cNvPr>
            <p:cNvSpPr/>
            <p:nvPr/>
          </p:nvSpPr>
          <p:spPr>
            <a:xfrm rot="19829130">
              <a:off x="6906768" y="3258866"/>
              <a:ext cx="481584" cy="3962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0" name="Oval 9">
              <a:extLst>
                <a:ext uri="{FF2B5EF4-FFF2-40B4-BE49-F238E27FC236}">
                  <a16:creationId xmlns:a16="http://schemas.microsoft.com/office/drawing/2014/main" id="{692CF41A-BBCA-0194-CE4E-EEB287293B69}"/>
                </a:ext>
              </a:extLst>
            </p:cNvPr>
            <p:cNvSpPr/>
            <p:nvPr/>
          </p:nvSpPr>
          <p:spPr>
            <a:xfrm rot="20808860">
              <a:off x="7985122" y="2698992"/>
              <a:ext cx="615317" cy="29035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2" name="Oval 11">
              <a:extLst>
                <a:ext uri="{FF2B5EF4-FFF2-40B4-BE49-F238E27FC236}">
                  <a16:creationId xmlns:a16="http://schemas.microsoft.com/office/drawing/2014/main" id="{0DD7F058-35A2-9403-592E-C5339628D7B2}"/>
                </a:ext>
              </a:extLst>
            </p:cNvPr>
            <p:cNvSpPr/>
            <p:nvPr/>
          </p:nvSpPr>
          <p:spPr>
            <a:xfrm rot="20808860">
              <a:off x="9013968" y="2185735"/>
              <a:ext cx="285749" cy="29035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grpSp>
      <p:sp>
        <p:nvSpPr>
          <p:cNvPr id="20" name="TextBox 19">
            <a:extLst>
              <a:ext uri="{FF2B5EF4-FFF2-40B4-BE49-F238E27FC236}">
                <a16:creationId xmlns:a16="http://schemas.microsoft.com/office/drawing/2014/main" id="{73AEC3AC-1F4C-CDA7-5102-FBFE5A7EB175}"/>
              </a:ext>
            </a:extLst>
          </p:cNvPr>
          <p:cNvSpPr txBox="1"/>
          <p:nvPr/>
        </p:nvSpPr>
        <p:spPr>
          <a:xfrm>
            <a:off x="2443217" y="5950705"/>
            <a:ext cx="7305566" cy="646331"/>
          </a:xfrm>
          <a:prstGeom prst="rect">
            <a:avLst/>
          </a:prstGeom>
          <a:noFill/>
        </p:spPr>
        <p:txBody>
          <a:bodyPr wrap="square" rtlCol="0">
            <a:spAutoFit/>
          </a:bodyPr>
          <a:lstStyle/>
          <a:p>
            <a:pPr algn="ctr"/>
            <a:r>
              <a:rPr lang="en-ES" dirty="0"/>
              <a:t>Slightly modify the clustering to avoid unnecessary clusters and get as much Biological Information as possible</a:t>
            </a:r>
          </a:p>
        </p:txBody>
      </p:sp>
      <p:sp>
        <p:nvSpPr>
          <p:cNvPr id="24" name="TextBox 23">
            <a:extLst>
              <a:ext uri="{FF2B5EF4-FFF2-40B4-BE49-F238E27FC236}">
                <a16:creationId xmlns:a16="http://schemas.microsoft.com/office/drawing/2014/main" id="{BBFF7896-C496-DFE1-552C-859D2D8CD6F5}"/>
              </a:ext>
            </a:extLst>
          </p:cNvPr>
          <p:cNvSpPr txBox="1"/>
          <p:nvPr/>
        </p:nvSpPr>
        <p:spPr>
          <a:xfrm>
            <a:off x="2443217" y="755470"/>
            <a:ext cx="7305566" cy="369332"/>
          </a:xfrm>
          <a:prstGeom prst="rect">
            <a:avLst/>
          </a:prstGeom>
          <a:noFill/>
        </p:spPr>
        <p:txBody>
          <a:bodyPr wrap="square" rtlCol="0">
            <a:spAutoFit/>
          </a:bodyPr>
          <a:lstStyle/>
          <a:p>
            <a:pPr algn="ctr"/>
            <a:r>
              <a:rPr lang="es-ES" b="1" dirty="0" err="1"/>
              <a:t>Clustering</a:t>
            </a:r>
            <a:r>
              <a:rPr lang="es-ES" b="1" dirty="0"/>
              <a:t> </a:t>
            </a:r>
            <a:r>
              <a:rPr lang="es-ES" b="1" dirty="0" err="1"/>
              <a:t>process</a:t>
            </a:r>
            <a:endParaRPr lang="en-ES" b="1" dirty="0"/>
          </a:p>
        </p:txBody>
      </p:sp>
    </p:spTree>
    <p:extLst>
      <p:ext uri="{BB962C8B-B14F-4D97-AF65-F5344CB8AC3E}">
        <p14:creationId xmlns:p14="http://schemas.microsoft.com/office/powerpoint/2010/main" val="2552673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multiple colored bars&#10;&#10;AI-generated content may be incorrect.">
            <a:extLst>
              <a:ext uri="{FF2B5EF4-FFF2-40B4-BE49-F238E27FC236}">
                <a16:creationId xmlns:a16="http://schemas.microsoft.com/office/drawing/2014/main" id="{538D018E-4458-901F-B2FC-4A2664CC506C}"/>
              </a:ext>
            </a:extLst>
          </p:cNvPr>
          <p:cNvPicPr>
            <a:picLocks noChangeAspect="1"/>
          </p:cNvPicPr>
          <p:nvPr/>
        </p:nvPicPr>
        <p:blipFill>
          <a:blip r:embed="rId2"/>
          <a:stretch>
            <a:fillRect/>
          </a:stretch>
        </p:blipFill>
        <p:spPr>
          <a:xfrm>
            <a:off x="6096000" y="1579420"/>
            <a:ext cx="5264331" cy="4386942"/>
          </a:xfrm>
          <a:prstGeom prst="rect">
            <a:avLst/>
          </a:prstGeom>
        </p:spPr>
      </p:pic>
      <p:sp>
        <p:nvSpPr>
          <p:cNvPr id="6" name="Title 1">
            <a:extLst>
              <a:ext uri="{FF2B5EF4-FFF2-40B4-BE49-F238E27FC236}">
                <a16:creationId xmlns:a16="http://schemas.microsoft.com/office/drawing/2014/main" id="{AC4728AA-AAF4-D50B-85BA-19DA6706455A}"/>
              </a:ext>
            </a:extLst>
          </p:cNvPr>
          <p:cNvSpPr>
            <a:spLocks noGrp="1"/>
          </p:cNvSpPr>
          <p:nvPr>
            <p:ph type="title"/>
          </p:nvPr>
        </p:nvSpPr>
        <p:spPr>
          <a:xfrm>
            <a:off x="838200" y="-224266"/>
            <a:ext cx="10515600" cy="1325563"/>
          </a:xfrm>
        </p:spPr>
        <p:txBody>
          <a:bodyPr>
            <a:normAutofit/>
          </a:bodyPr>
          <a:lstStyle/>
          <a:p>
            <a:pPr algn="ctr"/>
            <a:r>
              <a:rPr lang="en-ES" sz="2800" b="1" dirty="0"/>
              <a:t>Clustering, Pericytes Subtypes and DCATS</a:t>
            </a:r>
          </a:p>
        </p:txBody>
      </p:sp>
      <p:sp>
        <p:nvSpPr>
          <p:cNvPr id="18" name="TextBox 17">
            <a:extLst>
              <a:ext uri="{FF2B5EF4-FFF2-40B4-BE49-F238E27FC236}">
                <a16:creationId xmlns:a16="http://schemas.microsoft.com/office/drawing/2014/main" id="{E130E374-C883-2D8D-2E79-100F388C97F0}"/>
              </a:ext>
            </a:extLst>
          </p:cNvPr>
          <p:cNvSpPr txBox="1"/>
          <p:nvPr/>
        </p:nvSpPr>
        <p:spPr>
          <a:xfrm>
            <a:off x="838200" y="1974155"/>
            <a:ext cx="4481945" cy="1200329"/>
          </a:xfrm>
          <a:prstGeom prst="rect">
            <a:avLst/>
          </a:prstGeom>
          <a:noFill/>
        </p:spPr>
        <p:txBody>
          <a:bodyPr wrap="square" rtlCol="0">
            <a:spAutoFit/>
          </a:bodyPr>
          <a:lstStyle/>
          <a:p>
            <a:pPr algn="just"/>
            <a:r>
              <a:rPr lang="en-GB" dirty="0"/>
              <a:t>Inflammation is not a binary on/off state, but rather a heterogeneous process. Across patients we observe different degrees and distinct ways of manifesting inflammation.</a:t>
            </a:r>
          </a:p>
        </p:txBody>
      </p:sp>
      <p:sp>
        <p:nvSpPr>
          <p:cNvPr id="19" name="TextBox 18">
            <a:extLst>
              <a:ext uri="{FF2B5EF4-FFF2-40B4-BE49-F238E27FC236}">
                <a16:creationId xmlns:a16="http://schemas.microsoft.com/office/drawing/2014/main" id="{A7D0433B-49A9-A54E-C907-C4B1E15B36A0}"/>
              </a:ext>
            </a:extLst>
          </p:cNvPr>
          <p:cNvSpPr txBox="1"/>
          <p:nvPr/>
        </p:nvSpPr>
        <p:spPr>
          <a:xfrm>
            <a:off x="838200" y="3916959"/>
            <a:ext cx="4481945" cy="646331"/>
          </a:xfrm>
          <a:prstGeom prst="rect">
            <a:avLst/>
          </a:prstGeom>
          <a:noFill/>
        </p:spPr>
        <p:txBody>
          <a:bodyPr wrap="square" rtlCol="0">
            <a:spAutoFit/>
          </a:bodyPr>
          <a:lstStyle/>
          <a:p>
            <a:pPr algn="just"/>
            <a:r>
              <a:rPr lang="en-GB" dirty="0"/>
              <a:t>Therefore, could be a good idea to study the cluster population per patient.</a:t>
            </a:r>
          </a:p>
        </p:txBody>
      </p:sp>
      <p:sp>
        <p:nvSpPr>
          <p:cNvPr id="20" name="TextBox 19">
            <a:extLst>
              <a:ext uri="{FF2B5EF4-FFF2-40B4-BE49-F238E27FC236}">
                <a16:creationId xmlns:a16="http://schemas.microsoft.com/office/drawing/2014/main" id="{E0FAC6DC-8C72-2CC4-428D-42C0CC6A8544}"/>
              </a:ext>
            </a:extLst>
          </p:cNvPr>
          <p:cNvSpPr txBox="1"/>
          <p:nvPr/>
        </p:nvSpPr>
        <p:spPr>
          <a:xfrm>
            <a:off x="6096000" y="6037103"/>
            <a:ext cx="4873088" cy="276999"/>
          </a:xfrm>
          <a:prstGeom prst="rect">
            <a:avLst/>
          </a:prstGeom>
          <a:noFill/>
        </p:spPr>
        <p:txBody>
          <a:bodyPr wrap="square" rtlCol="0">
            <a:spAutoFit/>
          </a:bodyPr>
          <a:lstStyle/>
          <a:p>
            <a:r>
              <a:rPr lang="en-ES" sz="1200" b="1" i="1" dirty="0"/>
              <a:t>Barplot with proportion of cells from cluster 1 per patient.</a:t>
            </a:r>
          </a:p>
        </p:txBody>
      </p:sp>
      <p:sp>
        <p:nvSpPr>
          <p:cNvPr id="22" name="TextBox 21">
            <a:extLst>
              <a:ext uri="{FF2B5EF4-FFF2-40B4-BE49-F238E27FC236}">
                <a16:creationId xmlns:a16="http://schemas.microsoft.com/office/drawing/2014/main" id="{4EB0EA2D-5EAA-4C18-FC94-A7794034665F}"/>
              </a:ext>
            </a:extLst>
          </p:cNvPr>
          <p:cNvSpPr txBox="1"/>
          <p:nvPr/>
        </p:nvSpPr>
        <p:spPr>
          <a:xfrm>
            <a:off x="2443217" y="755470"/>
            <a:ext cx="7305566" cy="584775"/>
          </a:xfrm>
          <a:prstGeom prst="rect">
            <a:avLst/>
          </a:prstGeom>
          <a:noFill/>
        </p:spPr>
        <p:txBody>
          <a:bodyPr wrap="square" rtlCol="0">
            <a:spAutoFit/>
          </a:bodyPr>
          <a:lstStyle/>
          <a:p>
            <a:pPr algn="ctr"/>
            <a:r>
              <a:rPr lang="es-ES" sz="1600" b="1" dirty="0" err="1"/>
              <a:t>Cluster</a:t>
            </a:r>
            <a:r>
              <a:rPr lang="es-ES" sz="1600" b="1" dirty="0"/>
              <a:t> 1 </a:t>
            </a:r>
            <a:r>
              <a:rPr lang="es-ES" sz="1600" b="1" dirty="0" err="1"/>
              <a:t>is</a:t>
            </a:r>
            <a:r>
              <a:rPr lang="es-ES" sz="1600" b="1" dirty="0"/>
              <a:t> </a:t>
            </a:r>
            <a:r>
              <a:rPr lang="es-ES" sz="1600" b="1" dirty="0" err="1"/>
              <a:t>highly</a:t>
            </a:r>
            <a:r>
              <a:rPr lang="es-ES" sz="1600" b="1" dirty="0"/>
              <a:t> </a:t>
            </a:r>
            <a:r>
              <a:rPr lang="es-ES" sz="1600" b="1" dirty="0" err="1"/>
              <a:t>populated</a:t>
            </a:r>
            <a:r>
              <a:rPr lang="es-ES" sz="1600" b="1" dirty="0"/>
              <a:t> in </a:t>
            </a:r>
            <a:r>
              <a:rPr lang="es-ES" sz="1600" b="1" dirty="0" err="1"/>
              <a:t>patients</a:t>
            </a:r>
            <a:r>
              <a:rPr lang="es-ES" sz="1600" b="1" dirty="0"/>
              <a:t> </a:t>
            </a:r>
            <a:r>
              <a:rPr lang="es-ES" sz="1600" b="1" dirty="0" err="1"/>
              <a:t>that</a:t>
            </a:r>
            <a:r>
              <a:rPr lang="es-ES" sz="1600" b="1" dirty="0"/>
              <a:t> </a:t>
            </a:r>
            <a:r>
              <a:rPr lang="es-ES" sz="1600" b="1" dirty="0" err="1"/>
              <a:t>showed</a:t>
            </a:r>
            <a:r>
              <a:rPr lang="es-ES" sz="1600" b="1" dirty="0"/>
              <a:t> a “High </a:t>
            </a:r>
            <a:r>
              <a:rPr lang="es-ES" sz="1600" b="1" dirty="0" err="1"/>
              <a:t>Inflammation</a:t>
            </a:r>
            <a:r>
              <a:rPr lang="es-ES" sz="1600" b="1" dirty="0"/>
              <a:t>” </a:t>
            </a:r>
            <a:r>
              <a:rPr lang="es-ES" sz="1600" b="1" dirty="0" err="1"/>
              <a:t>profile</a:t>
            </a:r>
            <a:endParaRPr lang="en-ES" sz="1600" b="1" dirty="0"/>
          </a:p>
        </p:txBody>
      </p:sp>
    </p:spTree>
    <p:extLst>
      <p:ext uri="{BB962C8B-B14F-4D97-AF65-F5344CB8AC3E}">
        <p14:creationId xmlns:p14="http://schemas.microsoft.com/office/powerpoint/2010/main" val="18559803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DD1EC-AEA5-2D5D-0E22-70D54A4198E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E8A457A-A595-1321-6F09-21715EAC2230}"/>
              </a:ext>
            </a:extLst>
          </p:cNvPr>
          <p:cNvSpPr>
            <a:spLocks noGrp="1"/>
          </p:cNvSpPr>
          <p:nvPr>
            <p:ph type="title"/>
          </p:nvPr>
        </p:nvSpPr>
        <p:spPr>
          <a:xfrm>
            <a:off x="838200" y="-200761"/>
            <a:ext cx="10515600" cy="1325563"/>
          </a:xfrm>
        </p:spPr>
        <p:txBody>
          <a:bodyPr>
            <a:normAutofit/>
          </a:bodyPr>
          <a:lstStyle/>
          <a:p>
            <a:pPr algn="ctr"/>
            <a:r>
              <a:rPr lang="en-ES" sz="2800" b="1" dirty="0"/>
              <a:t>Clustering, Pericytes Subtypes and DCATS</a:t>
            </a:r>
          </a:p>
        </p:txBody>
      </p:sp>
      <p:pic>
        <p:nvPicPr>
          <p:cNvPr id="4" name="Picture 3" descr="A map of the world&#10;&#10;AI-generated content may be incorrect.">
            <a:extLst>
              <a:ext uri="{FF2B5EF4-FFF2-40B4-BE49-F238E27FC236}">
                <a16:creationId xmlns:a16="http://schemas.microsoft.com/office/drawing/2014/main" id="{905F9E33-9038-23DF-E35A-50A74C8CBAEF}"/>
              </a:ext>
            </a:extLst>
          </p:cNvPr>
          <p:cNvPicPr>
            <a:picLocks noChangeAspect="1"/>
          </p:cNvPicPr>
          <p:nvPr/>
        </p:nvPicPr>
        <p:blipFill>
          <a:blip r:embed="rId2"/>
          <a:stretch>
            <a:fillRect/>
          </a:stretch>
        </p:blipFill>
        <p:spPr>
          <a:xfrm>
            <a:off x="2926772" y="1331017"/>
            <a:ext cx="6338456" cy="5282047"/>
          </a:xfrm>
          <a:prstGeom prst="rect">
            <a:avLst/>
          </a:prstGeom>
        </p:spPr>
      </p:pic>
      <p:sp>
        <p:nvSpPr>
          <p:cNvPr id="11" name="TextBox 10">
            <a:extLst>
              <a:ext uri="{FF2B5EF4-FFF2-40B4-BE49-F238E27FC236}">
                <a16:creationId xmlns:a16="http://schemas.microsoft.com/office/drawing/2014/main" id="{AB0C8C93-D96B-DE1C-1AD9-0BBAF31E7DAA}"/>
              </a:ext>
            </a:extLst>
          </p:cNvPr>
          <p:cNvSpPr txBox="1"/>
          <p:nvPr/>
        </p:nvSpPr>
        <p:spPr>
          <a:xfrm>
            <a:off x="2443217" y="755470"/>
            <a:ext cx="7305566" cy="369332"/>
          </a:xfrm>
          <a:prstGeom prst="rect">
            <a:avLst/>
          </a:prstGeom>
          <a:noFill/>
        </p:spPr>
        <p:txBody>
          <a:bodyPr wrap="square" rtlCol="0">
            <a:spAutoFit/>
          </a:bodyPr>
          <a:lstStyle/>
          <a:p>
            <a:pPr algn="ctr"/>
            <a:r>
              <a:rPr lang="es-ES" b="1" dirty="0" err="1"/>
              <a:t>Clustering</a:t>
            </a:r>
            <a:r>
              <a:rPr lang="es-ES" b="1" dirty="0"/>
              <a:t> </a:t>
            </a:r>
            <a:r>
              <a:rPr lang="es-ES" b="1" dirty="0" err="1"/>
              <a:t>process</a:t>
            </a:r>
            <a:endParaRPr lang="en-ES" b="1" dirty="0"/>
          </a:p>
        </p:txBody>
      </p:sp>
    </p:spTree>
    <p:extLst>
      <p:ext uri="{BB962C8B-B14F-4D97-AF65-F5344CB8AC3E}">
        <p14:creationId xmlns:p14="http://schemas.microsoft.com/office/powerpoint/2010/main" val="33835118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68FC-F20B-C639-405A-0C3892C4B925}"/>
              </a:ext>
            </a:extLst>
          </p:cNvPr>
          <p:cNvSpPr>
            <a:spLocks noGrp="1"/>
          </p:cNvSpPr>
          <p:nvPr>
            <p:ph type="title"/>
          </p:nvPr>
        </p:nvSpPr>
        <p:spPr>
          <a:xfrm>
            <a:off x="838200" y="0"/>
            <a:ext cx="10515600" cy="1325563"/>
          </a:xfrm>
        </p:spPr>
        <p:txBody>
          <a:bodyPr>
            <a:normAutofit/>
          </a:bodyPr>
          <a:lstStyle/>
          <a:p>
            <a:pPr algn="ctr"/>
            <a:r>
              <a:rPr lang="en-ES" sz="2800" b="1" dirty="0"/>
              <a:t>Differentially Expressed Genes (DEGs)</a:t>
            </a:r>
          </a:p>
        </p:txBody>
      </p:sp>
      <p:sp>
        <p:nvSpPr>
          <p:cNvPr id="11" name="TextBox 10">
            <a:extLst>
              <a:ext uri="{FF2B5EF4-FFF2-40B4-BE49-F238E27FC236}">
                <a16:creationId xmlns:a16="http://schemas.microsoft.com/office/drawing/2014/main" id="{E8CF985F-F9DB-687D-D9D6-833BD7BC2EAB}"/>
              </a:ext>
            </a:extLst>
          </p:cNvPr>
          <p:cNvSpPr txBox="1"/>
          <p:nvPr/>
        </p:nvSpPr>
        <p:spPr>
          <a:xfrm>
            <a:off x="1055016" y="1982450"/>
            <a:ext cx="3959431" cy="3754874"/>
          </a:xfrm>
          <a:prstGeom prst="rect">
            <a:avLst/>
          </a:prstGeom>
          <a:noFill/>
        </p:spPr>
        <p:txBody>
          <a:bodyPr wrap="square" rtlCol="0">
            <a:spAutoFit/>
          </a:bodyPr>
          <a:lstStyle/>
          <a:p>
            <a:r>
              <a:rPr lang="en-ES" sz="1400" dirty="0"/>
              <a:t>Several significantly disregulated Inflammation related genes:</a:t>
            </a:r>
          </a:p>
          <a:p>
            <a:endParaRPr lang="en-ES" sz="1400" dirty="0"/>
          </a:p>
          <a:p>
            <a:r>
              <a:rPr lang="en-ES" sz="1400" b="1" dirty="0"/>
              <a:t>Inflammatory mediators</a:t>
            </a:r>
            <a:r>
              <a:rPr lang="en-ES" sz="1400" dirty="0"/>
              <a:t>: PLA2 family, PTG family, CXCL2, IL7, JAK3 (IBD treatment target)…</a:t>
            </a:r>
          </a:p>
          <a:p>
            <a:endParaRPr lang="en-ES" sz="1400" dirty="0"/>
          </a:p>
          <a:p>
            <a:r>
              <a:rPr lang="en-ES" sz="1400" dirty="0"/>
              <a:t>Complement and Innate inmunity mediators: CFHR1, CFHR3, SERPING1…</a:t>
            </a:r>
          </a:p>
          <a:p>
            <a:endParaRPr lang="en-ES" sz="1400" dirty="0"/>
          </a:p>
          <a:p>
            <a:r>
              <a:rPr lang="en-ES" sz="1400" dirty="0"/>
              <a:t>Inmune Cell adhesion and tissue remodeling: </a:t>
            </a:r>
          </a:p>
          <a:p>
            <a:r>
              <a:rPr lang="en-ES" sz="1400" b="1" dirty="0"/>
              <a:t>VCAM-1</a:t>
            </a:r>
            <a:r>
              <a:rPr lang="en-ES" sz="1400" dirty="0"/>
              <a:t>, CD44…</a:t>
            </a:r>
          </a:p>
          <a:p>
            <a:endParaRPr lang="en-ES" sz="1400" dirty="0"/>
          </a:p>
          <a:p>
            <a:r>
              <a:rPr lang="en-ES" sz="1400" b="1" dirty="0"/>
              <a:t>IGFBP4</a:t>
            </a:r>
            <a:r>
              <a:rPr lang="en-ES" sz="1400" dirty="0"/>
              <a:t> elevation is associated with a chronical inflammatory state and exposure to pro-inflammatory cytokines</a:t>
            </a:r>
          </a:p>
          <a:p>
            <a:endParaRPr lang="en-ES" sz="1400" dirty="0"/>
          </a:p>
          <a:p>
            <a:endParaRPr lang="en-ES" sz="1400" dirty="0"/>
          </a:p>
        </p:txBody>
      </p:sp>
      <p:pic>
        <p:nvPicPr>
          <p:cNvPr id="16" name="Picture 15" descr="A diagram of a diagram with red and blue dots&#10;&#10;AI-generated content may be incorrect.">
            <a:extLst>
              <a:ext uri="{FF2B5EF4-FFF2-40B4-BE49-F238E27FC236}">
                <a16:creationId xmlns:a16="http://schemas.microsoft.com/office/drawing/2014/main" id="{76150ED1-6E58-29E7-3E96-F234994B1F44}"/>
              </a:ext>
            </a:extLst>
          </p:cNvPr>
          <p:cNvPicPr>
            <a:picLocks noChangeAspect="1"/>
          </p:cNvPicPr>
          <p:nvPr/>
        </p:nvPicPr>
        <p:blipFill>
          <a:blip r:embed="rId2"/>
          <a:stretch>
            <a:fillRect/>
          </a:stretch>
        </p:blipFill>
        <p:spPr>
          <a:xfrm>
            <a:off x="5717914" y="1572153"/>
            <a:ext cx="5338047" cy="4575468"/>
          </a:xfrm>
          <a:prstGeom prst="rect">
            <a:avLst/>
          </a:prstGeom>
        </p:spPr>
      </p:pic>
    </p:spTree>
    <p:extLst>
      <p:ext uri="{BB962C8B-B14F-4D97-AF65-F5344CB8AC3E}">
        <p14:creationId xmlns:p14="http://schemas.microsoft.com/office/powerpoint/2010/main" val="417351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E6696-518A-A1FB-F0A9-0736A260E38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05E45F1-FF93-06B6-2137-0C812BE221EF}"/>
              </a:ext>
            </a:extLst>
          </p:cNvPr>
          <p:cNvSpPr>
            <a:spLocks noGrp="1"/>
          </p:cNvSpPr>
          <p:nvPr>
            <p:ph type="title"/>
          </p:nvPr>
        </p:nvSpPr>
        <p:spPr>
          <a:xfrm>
            <a:off x="838199" y="-184327"/>
            <a:ext cx="10515600" cy="1325563"/>
          </a:xfrm>
        </p:spPr>
        <p:txBody>
          <a:bodyPr>
            <a:normAutofit/>
          </a:bodyPr>
          <a:lstStyle/>
          <a:p>
            <a:pPr algn="ctr"/>
            <a:r>
              <a:rPr lang="en-ES" sz="2800" b="1" dirty="0"/>
              <a:t>Single Cell Workflow</a:t>
            </a:r>
          </a:p>
        </p:txBody>
      </p:sp>
      <p:sp>
        <p:nvSpPr>
          <p:cNvPr id="6" name="TextBox 5">
            <a:extLst>
              <a:ext uri="{FF2B5EF4-FFF2-40B4-BE49-F238E27FC236}">
                <a16:creationId xmlns:a16="http://schemas.microsoft.com/office/drawing/2014/main" id="{22B7877C-66CD-309D-284A-7474240722C8}"/>
              </a:ext>
            </a:extLst>
          </p:cNvPr>
          <p:cNvSpPr txBox="1"/>
          <p:nvPr/>
        </p:nvSpPr>
        <p:spPr>
          <a:xfrm>
            <a:off x="5500644" y="869183"/>
            <a:ext cx="1190711" cy="369332"/>
          </a:xfrm>
          <a:prstGeom prst="rect">
            <a:avLst/>
          </a:prstGeom>
          <a:noFill/>
        </p:spPr>
        <p:txBody>
          <a:bodyPr wrap="none" rtlCol="0">
            <a:spAutoFit/>
          </a:bodyPr>
          <a:lstStyle/>
          <a:p>
            <a:r>
              <a:rPr lang="en-ES" b="1" dirty="0"/>
              <a:t>Objective</a:t>
            </a:r>
          </a:p>
        </p:txBody>
      </p:sp>
      <p:sp>
        <p:nvSpPr>
          <p:cNvPr id="7" name="TextBox 6">
            <a:extLst>
              <a:ext uri="{FF2B5EF4-FFF2-40B4-BE49-F238E27FC236}">
                <a16:creationId xmlns:a16="http://schemas.microsoft.com/office/drawing/2014/main" id="{E1CB09E4-59A5-7CE8-C31F-9FD4A748AAFC}"/>
              </a:ext>
            </a:extLst>
          </p:cNvPr>
          <p:cNvSpPr txBox="1"/>
          <p:nvPr/>
        </p:nvSpPr>
        <p:spPr>
          <a:xfrm>
            <a:off x="2931052" y="1544238"/>
            <a:ext cx="2633870" cy="738664"/>
          </a:xfrm>
          <a:prstGeom prst="rect">
            <a:avLst/>
          </a:prstGeom>
          <a:noFill/>
        </p:spPr>
        <p:txBody>
          <a:bodyPr wrap="square" rtlCol="0">
            <a:spAutoFit/>
          </a:bodyPr>
          <a:lstStyle/>
          <a:p>
            <a:pPr algn="just"/>
            <a:r>
              <a:rPr lang="en-ES" sz="1400" dirty="0"/>
              <a:t>Complex, high dimensional and apparently illegible single-cell data </a:t>
            </a:r>
          </a:p>
        </p:txBody>
      </p:sp>
      <p:sp>
        <p:nvSpPr>
          <p:cNvPr id="8" name="TextBox 7">
            <a:extLst>
              <a:ext uri="{FF2B5EF4-FFF2-40B4-BE49-F238E27FC236}">
                <a16:creationId xmlns:a16="http://schemas.microsoft.com/office/drawing/2014/main" id="{CDEF3299-C090-DED5-3314-0F4BA5BBF7E4}"/>
              </a:ext>
            </a:extLst>
          </p:cNvPr>
          <p:cNvSpPr txBox="1"/>
          <p:nvPr/>
        </p:nvSpPr>
        <p:spPr>
          <a:xfrm>
            <a:off x="6627076" y="1548927"/>
            <a:ext cx="2809462" cy="523220"/>
          </a:xfrm>
          <a:prstGeom prst="rect">
            <a:avLst/>
          </a:prstGeom>
          <a:noFill/>
        </p:spPr>
        <p:txBody>
          <a:bodyPr wrap="square" rtlCol="0">
            <a:spAutoFit/>
          </a:bodyPr>
          <a:lstStyle/>
          <a:p>
            <a:pPr algn="just"/>
            <a:r>
              <a:rPr lang="en-ES" sz="1400" dirty="0"/>
              <a:t>Clear, interpretable insights with biological relevance</a:t>
            </a:r>
          </a:p>
        </p:txBody>
      </p:sp>
      <p:sp>
        <p:nvSpPr>
          <p:cNvPr id="9" name="Right Arrow 8">
            <a:extLst>
              <a:ext uri="{FF2B5EF4-FFF2-40B4-BE49-F238E27FC236}">
                <a16:creationId xmlns:a16="http://schemas.microsoft.com/office/drawing/2014/main" id="{ED3A4FFA-3DAA-40E2-2026-2BEED2ED7D44}"/>
              </a:ext>
            </a:extLst>
          </p:cNvPr>
          <p:cNvSpPr/>
          <p:nvPr/>
        </p:nvSpPr>
        <p:spPr>
          <a:xfrm>
            <a:off x="5728251" y="1676639"/>
            <a:ext cx="735496" cy="258417"/>
          </a:xfrm>
          <a:prstGeom prst="rightArrow">
            <a:avLst/>
          </a:prstGeom>
          <a:solidFill>
            <a:schemeClr val="bg2">
              <a:lumMod val="25000"/>
              <a:lumOff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ES"/>
          </a:p>
        </p:txBody>
      </p:sp>
      <p:grpSp>
        <p:nvGrpSpPr>
          <p:cNvPr id="15" name="Group 14">
            <a:extLst>
              <a:ext uri="{FF2B5EF4-FFF2-40B4-BE49-F238E27FC236}">
                <a16:creationId xmlns:a16="http://schemas.microsoft.com/office/drawing/2014/main" id="{7D5D704B-5C7C-026B-B475-EF7475C4AF32}"/>
              </a:ext>
            </a:extLst>
          </p:cNvPr>
          <p:cNvGrpSpPr/>
          <p:nvPr/>
        </p:nvGrpSpPr>
        <p:grpSpPr>
          <a:xfrm>
            <a:off x="5197174" y="2800539"/>
            <a:ext cx="6738237" cy="3339548"/>
            <a:chOff x="2389198" y="3182552"/>
            <a:chExt cx="6386557" cy="3111453"/>
          </a:xfrm>
        </p:grpSpPr>
        <p:pic>
          <p:nvPicPr>
            <p:cNvPr id="10" name="Picture 9">
              <a:extLst>
                <a:ext uri="{FF2B5EF4-FFF2-40B4-BE49-F238E27FC236}">
                  <a16:creationId xmlns:a16="http://schemas.microsoft.com/office/drawing/2014/main" id="{DA1CFD89-BA9D-C52E-DF21-229745B69F29}"/>
                </a:ext>
              </a:extLst>
            </p:cNvPr>
            <p:cNvPicPr>
              <a:picLocks noChangeAspect="1"/>
            </p:cNvPicPr>
            <p:nvPr/>
          </p:nvPicPr>
          <p:blipFill>
            <a:blip r:embed="rId2"/>
            <a:srcRect l="16997" t="17190" r="4673" b="22762"/>
            <a:stretch>
              <a:fillRect/>
            </a:stretch>
          </p:blipFill>
          <p:spPr>
            <a:xfrm>
              <a:off x="2389198" y="3182552"/>
              <a:ext cx="6386557" cy="3111453"/>
            </a:xfrm>
            <a:prstGeom prst="rect">
              <a:avLst/>
            </a:prstGeom>
          </p:spPr>
        </p:pic>
        <p:sp>
          <p:nvSpPr>
            <p:cNvPr id="11" name="TextBox 10">
              <a:extLst>
                <a:ext uri="{FF2B5EF4-FFF2-40B4-BE49-F238E27FC236}">
                  <a16:creationId xmlns:a16="http://schemas.microsoft.com/office/drawing/2014/main" id="{F40854C0-B0C3-5935-8FC1-8A3745CE8248}"/>
                </a:ext>
              </a:extLst>
            </p:cNvPr>
            <p:cNvSpPr txBox="1"/>
            <p:nvPr/>
          </p:nvSpPr>
          <p:spPr>
            <a:xfrm>
              <a:off x="4207563" y="5744516"/>
              <a:ext cx="1063368" cy="338554"/>
            </a:xfrm>
            <a:prstGeom prst="rect">
              <a:avLst/>
            </a:prstGeom>
            <a:noFill/>
          </p:spPr>
          <p:txBody>
            <a:bodyPr wrap="none" rtlCol="0">
              <a:spAutoFit/>
            </a:bodyPr>
            <a:lstStyle/>
            <a:p>
              <a:r>
                <a:rPr lang="en-ES" sz="1600" dirty="0">
                  <a:solidFill>
                    <a:schemeClr val="bg1"/>
                  </a:solidFill>
                  <a:latin typeface="+mj-lt"/>
                </a:rPr>
                <a:t>Integration</a:t>
              </a:r>
            </a:p>
          </p:txBody>
        </p:sp>
        <p:grpSp>
          <p:nvGrpSpPr>
            <p:cNvPr id="14" name="Group 13">
              <a:extLst>
                <a:ext uri="{FF2B5EF4-FFF2-40B4-BE49-F238E27FC236}">
                  <a16:creationId xmlns:a16="http://schemas.microsoft.com/office/drawing/2014/main" id="{1AFEC30A-A7DA-A8FA-89CE-58FF32005C8F}"/>
                </a:ext>
              </a:extLst>
            </p:cNvPr>
            <p:cNvGrpSpPr/>
            <p:nvPr/>
          </p:nvGrpSpPr>
          <p:grpSpPr>
            <a:xfrm>
              <a:off x="4098233" y="5314120"/>
              <a:ext cx="1307288" cy="860791"/>
              <a:chOff x="7561422" y="1057975"/>
              <a:chExt cx="2043340" cy="997206"/>
            </a:xfrm>
          </p:grpSpPr>
          <p:sp>
            <p:nvSpPr>
              <p:cNvPr id="13" name="Rectangle 12">
                <a:extLst>
                  <a:ext uri="{FF2B5EF4-FFF2-40B4-BE49-F238E27FC236}">
                    <a16:creationId xmlns:a16="http://schemas.microsoft.com/office/drawing/2014/main" id="{647C5103-80D0-7D04-BE39-E450029D6EFD}"/>
                  </a:ext>
                </a:extLst>
              </p:cNvPr>
              <p:cNvSpPr/>
              <p:nvPr/>
            </p:nvSpPr>
            <p:spPr>
              <a:xfrm>
                <a:off x="7623562" y="1057975"/>
                <a:ext cx="1981200" cy="997206"/>
              </a:xfrm>
              <a:prstGeom prst="rect">
                <a:avLst/>
              </a:prstGeom>
              <a:solidFill>
                <a:srgbClr val="F3E6FB"/>
              </a:solidFill>
              <a:ln>
                <a:solidFill>
                  <a:srgbClr val="F3E6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12" name="TextBox 11">
                <a:extLst>
                  <a:ext uri="{FF2B5EF4-FFF2-40B4-BE49-F238E27FC236}">
                    <a16:creationId xmlns:a16="http://schemas.microsoft.com/office/drawing/2014/main" id="{DC8B4E59-88A4-91F5-B168-39ADBA572808}"/>
                  </a:ext>
                </a:extLst>
              </p:cNvPr>
              <p:cNvSpPr txBox="1"/>
              <p:nvPr/>
            </p:nvSpPr>
            <p:spPr>
              <a:xfrm>
                <a:off x="7561422" y="1138994"/>
                <a:ext cx="1981200" cy="748759"/>
              </a:xfrm>
              <a:prstGeom prst="rect">
                <a:avLst/>
              </a:prstGeom>
              <a:noFill/>
            </p:spPr>
            <p:txBody>
              <a:bodyPr wrap="square" rtlCol="0">
                <a:spAutoFit/>
              </a:bodyPr>
              <a:lstStyle/>
              <a:p>
                <a:pPr algn="ctr"/>
                <a:r>
                  <a:rPr lang="en-ES" sz="1200" dirty="0">
                    <a:solidFill>
                      <a:schemeClr val="bg1"/>
                    </a:solidFill>
                  </a:rPr>
                  <a:t>PCA, UMAP, Integration and Clustering</a:t>
                </a:r>
              </a:p>
            </p:txBody>
          </p:sp>
        </p:grpSp>
      </p:grpSp>
      <p:sp>
        <p:nvSpPr>
          <p:cNvPr id="2" name="Rectangle 1">
            <a:extLst>
              <a:ext uri="{FF2B5EF4-FFF2-40B4-BE49-F238E27FC236}">
                <a16:creationId xmlns:a16="http://schemas.microsoft.com/office/drawing/2014/main" id="{4D1532D3-8356-4121-9FD4-D0F9D26B78A4}"/>
              </a:ext>
            </a:extLst>
          </p:cNvPr>
          <p:cNvSpPr/>
          <p:nvPr/>
        </p:nvSpPr>
        <p:spPr>
          <a:xfrm>
            <a:off x="5211561" y="2897818"/>
            <a:ext cx="1570382" cy="3240157"/>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TextBox 2">
            <a:extLst>
              <a:ext uri="{FF2B5EF4-FFF2-40B4-BE49-F238E27FC236}">
                <a16:creationId xmlns:a16="http://schemas.microsoft.com/office/drawing/2014/main" id="{94067408-A7E9-DE88-1CA9-87F2F4C1CC94}"/>
              </a:ext>
            </a:extLst>
          </p:cNvPr>
          <p:cNvSpPr txBox="1"/>
          <p:nvPr/>
        </p:nvSpPr>
        <p:spPr>
          <a:xfrm>
            <a:off x="810629" y="2882347"/>
            <a:ext cx="3274353" cy="3170099"/>
          </a:xfrm>
          <a:prstGeom prst="rect">
            <a:avLst/>
          </a:prstGeom>
          <a:noFill/>
        </p:spPr>
        <p:txBody>
          <a:bodyPr wrap="square" rtlCol="0">
            <a:spAutoFit/>
          </a:bodyPr>
          <a:lstStyle/>
          <a:p>
            <a:r>
              <a:rPr lang="en-ES" b="1" dirty="0"/>
              <a:t>Preprocessing:</a:t>
            </a:r>
          </a:p>
          <a:p>
            <a:endParaRPr lang="en-ES" b="1" dirty="0"/>
          </a:p>
          <a:p>
            <a:pPr marL="285750" indent="-285750">
              <a:buFont typeface="Arial" panose="020B0604020202020204" pitchFamily="34" charset="0"/>
              <a:buChar char="•"/>
            </a:pPr>
            <a:r>
              <a:rPr lang="en-ES" sz="1600" dirty="0"/>
              <a:t>Remove low quality cells (Low genes detected, reads, high MT %...)</a:t>
            </a:r>
          </a:p>
          <a:p>
            <a:pPr marL="285750" indent="-285750">
              <a:buFont typeface="Arial" panose="020B0604020202020204" pitchFamily="34" charset="0"/>
              <a:buChar char="•"/>
            </a:pPr>
            <a:endParaRPr lang="en-ES" dirty="0"/>
          </a:p>
          <a:p>
            <a:pPr marL="285750" indent="-285750">
              <a:buFont typeface="Arial" panose="020B0604020202020204" pitchFamily="34" charset="0"/>
              <a:buChar char="•"/>
            </a:pPr>
            <a:r>
              <a:rPr lang="en-ES" sz="1600" dirty="0"/>
              <a:t>Choose Highly variable genes (HVG) to reduce noise </a:t>
            </a:r>
          </a:p>
          <a:p>
            <a:pPr marL="285750" indent="-285750">
              <a:buFont typeface="Arial" panose="020B0604020202020204" pitchFamily="34" charset="0"/>
              <a:buChar char="•"/>
            </a:pPr>
            <a:endParaRPr lang="en-ES" sz="1600" dirty="0"/>
          </a:p>
          <a:p>
            <a:pPr marL="285750" indent="-285750">
              <a:buFont typeface="Arial" panose="020B0604020202020204" pitchFamily="34" charset="0"/>
              <a:buChar char="•"/>
            </a:pPr>
            <a:r>
              <a:rPr lang="en-ES" sz="1600" dirty="0"/>
              <a:t>Normalize and scale to be able to run meaningful comparisons </a:t>
            </a:r>
          </a:p>
          <a:p>
            <a:pPr marL="285750" indent="-285750">
              <a:buFont typeface="Arial" panose="020B0604020202020204" pitchFamily="34" charset="0"/>
              <a:buChar char="•"/>
            </a:pPr>
            <a:endParaRPr lang="en-ES" b="1" dirty="0"/>
          </a:p>
        </p:txBody>
      </p:sp>
    </p:spTree>
    <p:extLst>
      <p:ext uri="{BB962C8B-B14F-4D97-AF65-F5344CB8AC3E}">
        <p14:creationId xmlns:p14="http://schemas.microsoft.com/office/powerpoint/2010/main" val="2877379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D1D08-4D09-E904-C8DD-9F5366A8E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767234-AA05-6CAD-2459-7AD811D49A26}"/>
              </a:ext>
            </a:extLst>
          </p:cNvPr>
          <p:cNvSpPr>
            <a:spLocks noGrp="1"/>
          </p:cNvSpPr>
          <p:nvPr>
            <p:ph type="title"/>
          </p:nvPr>
        </p:nvSpPr>
        <p:spPr>
          <a:xfrm>
            <a:off x="838200" y="55520"/>
            <a:ext cx="10515600" cy="1325563"/>
          </a:xfrm>
        </p:spPr>
        <p:txBody>
          <a:bodyPr>
            <a:normAutofit/>
          </a:bodyPr>
          <a:lstStyle/>
          <a:p>
            <a:pPr algn="ctr"/>
            <a:r>
              <a:rPr lang="en-ES" sz="2800" b="1" dirty="0"/>
              <a:t>Differentially Expressed Genes (DEGs)</a:t>
            </a:r>
          </a:p>
        </p:txBody>
      </p:sp>
      <p:sp>
        <p:nvSpPr>
          <p:cNvPr id="11" name="TextBox 10">
            <a:extLst>
              <a:ext uri="{FF2B5EF4-FFF2-40B4-BE49-F238E27FC236}">
                <a16:creationId xmlns:a16="http://schemas.microsoft.com/office/drawing/2014/main" id="{37ECD523-EA58-8B06-3EAA-A6D09B3AE64B}"/>
              </a:ext>
            </a:extLst>
          </p:cNvPr>
          <p:cNvSpPr txBox="1"/>
          <p:nvPr/>
        </p:nvSpPr>
        <p:spPr>
          <a:xfrm>
            <a:off x="1055016" y="1982450"/>
            <a:ext cx="3959431" cy="3754874"/>
          </a:xfrm>
          <a:prstGeom prst="rect">
            <a:avLst/>
          </a:prstGeom>
          <a:noFill/>
        </p:spPr>
        <p:txBody>
          <a:bodyPr wrap="square" rtlCol="0">
            <a:spAutoFit/>
          </a:bodyPr>
          <a:lstStyle/>
          <a:p>
            <a:r>
              <a:rPr lang="en-ES" sz="1400" dirty="0"/>
              <a:t>Several significantly disregulated Inflammation related genes:</a:t>
            </a:r>
          </a:p>
          <a:p>
            <a:endParaRPr lang="en-ES" sz="1400" dirty="0"/>
          </a:p>
          <a:p>
            <a:r>
              <a:rPr lang="en-ES" sz="1400" b="1" dirty="0"/>
              <a:t>Inflammatory mediators</a:t>
            </a:r>
            <a:r>
              <a:rPr lang="en-ES" sz="1400" dirty="0"/>
              <a:t>: PLA2 family, PTG family, CXCL2, IL7, JAK3 (IBD treatment target)…</a:t>
            </a:r>
          </a:p>
          <a:p>
            <a:endParaRPr lang="en-ES" sz="1400" dirty="0"/>
          </a:p>
          <a:p>
            <a:r>
              <a:rPr lang="en-ES" sz="1400" dirty="0"/>
              <a:t>Complement and Innate inmunity mediators: CFHR1, CFHR3, SERPING1…</a:t>
            </a:r>
          </a:p>
          <a:p>
            <a:endParaRPr lang="en-ES" sz="1400" dirty="0"/>
          </a:p>
          <a:p>
            <a:r>
              <a:rPr lang="en-ES" sz="1400" dirty="0"/>
              <a:t>Inmune Cell adhesion and tissue remodeling: </a:t>
            </a:r>
          </a:p>
          <a:p>
            <a:r>
              <a:rPr lang="en-ES" sz="1400" b="1" dirty="0"/>
              <a:t>VCAM-1</a:t>
            </a:r>
            <a:r>
              <a:rPr lang="en-ES" sz="1400" dirty="0"/>
              <a:t>, CD44…</a:t>
            </a:r>
          </a:p>
          <a:p>
            <a:endParaRPr lang="en-ES" sz="1400" dirty="0"/>
          </a:p>
          <a:p>
            <a:r>
              <a:rPr lang="en-ES" sz="1400" b="1" dirty="0"/>
              <a:t>IGFBP4</a:t>
            </a:r>
            <a:r>
              <a:rPr lang="en-ES" sz="1400" dirty="0"/>
              <a:t> elevation is associated with a chronical inflammatory state and exposure to pro-inflammatory cytokines</a:t>
            </a:r>
          </a:p>
          <a:p>
            <a:endParaRPr lang="en-ES" sz="1400" dirty="0"/>
          </a:p>
          <a:p>
            <a:endParaRPr lang="en-ES" sz="1400" dirty="0"/>
          </a:p>
        </p:txBody>
      </p:sp>
      <p:pic>
        <p:nvPicPr>
          <p:cNvPr id="4" name="Picture 3" descr="A screen shot of a graph&#10;&#10;AI-generated content may be incorrect.">
            <a:extLst>
              <a:ext uri="{FF2B5EF4-FFF2-40B4-BE49-F238E27FC236}">
                <a16:creationId xmlns:a16="http://schemas.microsoft.com/office/drawing/2014/main" id="{8C9CDA0F-4433-64FF-9559-CCD817D41C53}"/>
              </a:ext>
            </a:extLst>
          </p:cNvPr>
          <p:cNvPicPr>
            <a:picLocks noChangeAspect="1"/>
          </p:cNvPicPr>
          <p:nvPr/>
        </p:nvPicPr>
        <p:blipFill>
          <a:blip r:embed="rId2"/>
          <a:stretch>
            <a:fillRect/>
          </a:stretch>
        </p:blipFill>
        <p:spPr>
          <a:xfrm>
            <a:off x="5722073" y="1580076"/>
            <a:ext cx="5319559" cy="4559622"/>
          </a:xfrm>
          <a:prstGeom prst="rect">
            <a:avLst/>
          </a:prstGeom>
        </p:spPr>
      </p:pic>
    </p:spTree>
    <p:extLst>
      <p:ext uri="{BB962C8B-B14F-4D97-AF65-F5344CB8AC3E}">
        <p14:creationId xmlns:p14="http://schemas.microsoft.com/office/powerpoint/2010/main" val="41280076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548D7-8A62-4240-E9F7-437FC97707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9CC9C5-B742-1214-581E-2AC947E1699A}"/>
              </a:ext>
            </a:extLst>
          </p:cNvPr>
          <p:cNvSpPr>
            <a:spLocks noGrp="1"/>
          </p:cNvSpPr>
          <p:nvPr>
            <p:ph type="title"/>
          </p:nvPr>
        </p:nvSpPr>
        <p:spPr>
          <a:xfrm>
            <a:off x="838200" y="0"/>
            <a:ext cx="10515600" cy="1325563"/>
          </a:xfrm>
        </p:spPr>
        <p:txBody>
          <a:bodyPr>
            <a:normAutofit/>
          </a:bodyPr>
          <a:lstStyle/>
          <a:p>
            <a:pPr algn="ctr"/>
            <a:r>
              <a:rPr lang="en-ES" sz="2800" b="1" dirty="0"/>
              <a:t>Differentially Expressed Genes (DEGs)</a:t>
            </a:r>
          </a:p>
        </p:txBody>
      </p:sp>
      <p:sp>
        <p:nvSpPr>
          <p:cNvPr id="3" name="TextBox 2">
            <a:extLst>
              <a:ext uri="{FF2B5EF4-FFF2-40B4-BE49-F238E27FC236}">
                <a16:creationId xmlns:a16="http://schemas.microsoft.com/office/drawing/2014/main" id="{630A3A80-8553-C3C1-5CF0-969A3AE482E6}"/>
              </a:ext>
            </a:extLst>
          </p:cNvPr>
          <p:cNvSpPr txBox="1"/>
          <p:nvPr/>
        </p:nvSpPr>
        <p:spPr>
          <a:xfrm>
            <a:off x="765720" y="2507371"/>
            <a:ext cx="3494048" cy="523220"/>
          </a:xfrm>
          <a:prstGeom prst="rect">
            <a:avLst/>
          </a:prstGeom>
          <a:noFill/>
        </p:spPr>
        <p:txBody>
          <a:bodyPr wrap="square" rtlCol="0">
            <a:spAutoFit/>
          </a:bodyPr>
          <a:lstStyle/>
          <a:p>
            <a:pPr algn="just"/>
            <a:r>
              <a:rPr lang="en-ES" sz="1400" b="1" dirty="0">
                <a:solidFill>
                  <a:srgbClr val="C00000"/>
                </a:solidFill>
              </a:rPr>
              <a:t>Inflammation is a complex process</a:t>
            </a:r>
            <a:r>
              <a:rPr lang="en-ES" sz="1400" b="1" dirty="0"/>
              <a:t> that can manifest through different pathways</a:t>
            </a:r>
          </a:p>
        </p:txBody>
      </p:sp>
      <p:sp>
        <p:nvSpPr>
          <p:cNvPr id="5" name="TextBox 4">
            <a:extLst>
              <a:ext uri="{FF2B5EF4-FFF2-40B4-BE49-F238E27FC236}">
                <a16:creationId xmlns:a16="http://schemas.microsoft.com/office/drawing/2014/main" id="{B7763712-B7E9-DAB9-CC4D-6EE2972FD367}"/>
              </a:ext>
            </a:extLst>
          </p:cNvPr>
          <p:cNvSpPr txBox="1"/>
          <p:nvPr/>
        </p:nvSpPr>
        <p:spPr>
          <a:xfrm>
            <a:off x="1312125" y="1515466"/>
            <a:ext cx="2373351" cy="523220"/>
          </a:xfrm>
          <a:prstGeom prst="rect">
            <a:avLst/>
          </a:prstGeom>
          <a:noFill/>
        </p:spPr>
        <p:txBody>
          <a:bodyPr wrap="square" rtlCol="0">
            <a:spAutoFit/>
          </a:bodyPr>
          <a:lstStyle/>
          <a:p>
            <a:pPr algn="just"/>
            <a:r>
              <a:rPr lang="en-ES" sz="1400" b="1" dirty="0"/>
              <a:t>Recall we are dealing with possible </a:t>
            </a:r>
            <a:r>
              <a:rPr lang="en-ES" sz="1400" b="1" dirty="0">
                <a:solidFill>
                  <a:srgbClr val="C00000"/>
                </a:solidFill>
              </a:rPr>
              <a:t>Batch effects</a:t>
            </a:r>
          </a:p>
        </p:txBody>
      </p:sp>
      <p:sp>
        <p:nvSpPr>
          <p:cNvPr id="6" name="Plus 5">
            <a:extLst>
              <a:ext uri="{FF2B5EF4-FFF2-40B4-BE49-F238E27FC236}">
                <a16:creationId xmlns:a16="http://schemas.microsoft.com/office/drawing/2014/main" id="{26E4294F-6F3E-82E8-BCF2-CAE2D888A2A3}"/>
              </a:ext>
            </a:extLst>
          </p:cNvPr>
          <p:cNvSpPr/>
          <p:nvPr/>
        </p:nvSpPr>
        <p:spPr>
          <a:xfrm>
            <a:off x="2371488" y="2133638"/>
            <a:ext cx="278781" cy="278781"/>
          </a:xfrm>
          <a:prstGeom prst="mathPlus">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4" name="Down Arrow 13">
            <a:extLst>
              <a:ext uri="{FF2B5EF4-FFF2-40B4-BE49-F238E27FC236}">
                <a16:creationId xmlns:a16="http://schemas.microsoft.com/office/drawing/2014/main" id="{B6368865-2D73-666A-73F2-12338EDEA7C8}"/>
              </a:ext>
            </a:extLst>
          </p:cNvPr>
          <p:cNvSpPr/>
          <p:nvPr/>
        </p:nvSpPr>
        <p:spPr>
          <a:xfrm>
            <a:off x="2371488" y="3345366"/>
            <a:ext cx="278781" cy="602166"/>
          </a:xfrm>
          <a:prstGeom prst="down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5" name="TextBox 14">
            <a:extLst>
              <a:ext uri="{FF2B5EF4-FFF2-40B4-BE49-F238E27FC236}">
                <a16:creationId xmlns:a16="http://schemas.microsoft.com/office/drawing/2014/main" id="{B59894C9-D0AE-2134-DB1E-286E4550BD37}"/>
              </a:ext>
            </a:extLst>
          </p:cNvPr>
          <p:cNvSpPr txBox="1"/>
          <p:nvPr/>
        </p:nvSpPr>
        <p:spPr>
          <a:xfrm>
            <a:off x="751776" y="4058510"/>
            <a:ext cx="3494048" cy="307777"/>
          </a:xfrm>
          <a:prstGeom prst="rect">
            <a:avLst/>
          </a:prstGeom>
          <a:noFill/>
        </p:spPr>
        <p:txBody>
          <a:bodyPr wrap="square" rtlCol="0">
            <a:spAutoFit/>
          </a:bodyPr>
          <a:lstStyle/>
          <a:p>
            <a:pPr algn="ctr"/>
            <a:r>
              <a:rPr lang="en-ES" sz="1400" b="1" dirty="0"/>
              <a:t>Check DEGs </a:t>
            </a:r>
            <a:r>
              <a:rPr lang="en-ES" sz="1400" b="1" dirty="0">
                <a:solidFill>
                  <a:srgbClr val="C00000"/>
                </a:solidFill>
              </a:rPr>
              <a:t>INDIVIDUALLY</a:t>
            </a:r>
            <a:endParaRPr lang="en-ES" sz="1400" b="1" dirty="0"/>
          </a:p>
        </p:txBody>
      </p:sp>
      <p:cxnSp>
        <p:nvCxnSpPr>
          <p:cNvPr id="17" name="Straight Arrow Connector 16">
            <a:extLst>
              <a:ext uri="{FF2B5EF4-FFF2-40B4-BE49-F238E27FC236}">
                <a16:creationId xmlns:a16="http://schemas.microsoft.com/office/drawing/2014/main" id="{F584CAB0-0E09-06EE-3E01-36898B5D27A9}"/>
              </a:ext>
            </a:extLst>
          </p:cNvPr>
          <p:cNvCxnSpPr>
            <a:cxnSpLocks/>
            <a:stCxn id="15" idx="2"/>
          </p:cNvCxnSpPr>
          <p:nvPr/>
        </p:nvCxnSpPr>
        <p:spPr>
          <a:xfrm flipH="1">
            <a:off x="1471961" y="4366287"/>
            <a:ext cx="1026839" cy="908240"/>
          </a:xfrm>
          <a:prstGeom prst="straightConnector1">
            <a:avLst/>
          </a:prstGeom>
          <a:ln w="3175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EBB42BE-4CCD-9B91-9D26-4DE7E8273ACC}"/>
              </a:ext>
            </a:extLst>
          </p:cNvPr>
          <p:cNvCxnSpPr>
            <a:cxnSpLocks/>
            <a:stCxn id="15" idx="2"/>
          </p:cNvCxnSpPr>
          <p:nvPr/>
        </p:nvCxnSpPr>
        <p:spPr>
          <a:xfrm>
            <a:off x="2498800" y="4366287"/>
            <a:ext cx="1020339" cy="908240"/>
          </a:xfrm>
          <a:prstGeom prst="straightConnector1">
            <a:avLst/>
          </a:prstGeom>
          <a:ln w="31750">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0D535B19-A2F1-16E8-960E-FC1A612ECA97}"/>
              </a:ext>
            </a:extLst>
          </p:cNvPr>
          <p:cNvGrpSpPr/>
          <p:nvPr/>
        </p:nvGrpSpPr>
        <p:grpSpPr>
          <a:xfrm>
            <a:off x="366130" y="5498327"/>
            <a:ext cx="2005358" cy="587225"/>
            <a:chOff x="366130" y="5512492"/>
            <a:chExt cx="2176348" cy="607973"/>
          </a:xfrm>
        </p:grpSpPr>
        <p:sp>
          <p:nvSpPr>
            <p:cNvPr id="25" name="Rounded Rectangle 24">
              <a:extLst>
                <a:ext uri="{FF2B5EF4-FFF2-40B4-BE49-F238E27FC236}">
                  <a16:creationId xmlns:a16="http://schemas.microsoft.com/office/drawing/2014/main" id="{CCCFE0C7-86B3-5BD9-53EE-40CFEBE338D1}"/>
                </a:ext>
              </a:extLst>
            </p:cNvPr>
            <p:cNvSpPr/>
            <p:nvPr/>
          </p:nvSpPr>
          <p:spPr>
            <a:xfrm>
              <a:off x="366130" y="5512492"/>
              <a:ext cx="2141034" cy="607973"/>
            </a:xfrm>
            <a:prstGeom prst="roundRect">
              <a:avLst/>
            </a:prstGeom>
            <a:no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4" name="TextBox 23">
              <a:extLst>
                <a:ext uri="{FF2B5EF4-FFF2-40B4-BE49-F238E27FC236}">
                  <a16:creationId xmlns:a16="http://schemas.microsoft.com/office/drawing/2014/main" id="{8188E70E-9B9F-8432-29E7-79EE43E611C3}"/>
                </a:ext>
              </a:extLst>
            </p:cNvPr>
            <p:cNvSpPr txBox="1"/>
            <p:nvPr/>
          </p:nvSpPr>
          <p:spPr>
            <a:xfrm>
              <a:off x="401444" y="5582304"/>
              <a:ext cx="2141034" cy="523220"/>
            </a:xfrm>
            <a:prstGeom prst="rect">
              <a:avLst/>
            </a:prstGeom>
            <a:noFill/>
          </p:spPr>
          <p:txBody>
            <a:bodyPr wrap="square" rtlCol="0">
              <a:spAutoFit/>
            </a:bodyPr>
            <a:lstStyle/>
            <a:p>
              <a:pPr algn="ctr"/>
              <a:r>
                <a:rPr lang="en-ES" sz="1400" dirty="0"/>
                <a:t>Look for expression patterns</a:t>
              </a:r>
            </a:p>
          </p:txBody>
        </p:sp>
      </p:grpSp>
      <p:grpSp>
        <p:nvGrpSpPr>
          <p:cNvPr id="27" name="Group 26">
            <a:extLst>
              <a:ext uri="{FF2B5EF4-FFF2-40B4-BE49-F238E27FC236}">
                <a16:creationId xmlns:a16="http://schemas.microsoft.com/office/drawing/2014/main" id="{3B822C8F-8036-478C-48E2-541C67854986}"/>
              </a:ext>
            </a:extLst>
          </p:cNvPr>
          <p:cNvGrpSpPr/>
          <p:nvPr/>
        </p:nvGrpSpPr>
        <p:grpSpPr>
          <a:xfrm>
            <a:off x="2682797" y="5483896"/>
            <a:ext cx="2005358" cy="587225"/>
            <a:chOff x="366130" y="5512492"/>
            <a:chExt cx="2176348" cy="607973"/>
          </a:xfrm>
        </p:grpSpPr>
        <p:sp>
          <p:nvSpPr>
            <p:cNvPr id="28" name="Rounded Rectangle 27">
              <a:extLst>
                <a:ext uri="{FF2B5EF4-FFF2-40B4-BE49-F238E27FC236}">
                  <a16:creationId xmlns:a16="http://schemas.microsoft.com/office/drawing/2014/main" id="{9CE73701-0707-1675-986D-294E042B770D}"/>
                </a:ext>
              </a:extLst>
            </p:cNvPr>
            <p:cNvSpPr/>
            <p:nvPr/>
          </p:nvSpPr>
          <p:spPr>
            <a:xfrm>
              <a:off x="366130" y="5512492"/>
              <a:ext cx="2141034" cy="607973"/>
            </a:xfrm>
            <a:prstGeom prst="roundRect">
              <a:avLst/>
            </a:prstGeom>
            <a:no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9" name="TextBox 28">
              <a:extLst>
                <a:ext uri="{FF2B5EF4-FFF2-40B4-BE49-F238E27FC236}">
                  <a16:creationId xmlns:a16="http://schemas.microsoft.com/office/drawing/2014/main" id="{55B7480B-51C3-A7FA-3268-B7B99A2F8920}"/>
                </a:ext>
              </a:extLst>
            </p:cNvPr>
            <p:cNvSpPr txBox="1"/>
            <p:nvPr/>
          </p:nvSpPr>
          <p:spPr>
            <a:xfrm>
              <a:off x="401443" y="5674664"/>
              <a:ext cx="2141035" cy="318651"/>
            </a:xfrm>
            <a:prstGeom prst="rect">
              <a:avLst/>
            </a:prstGeom>
            <a:noFill/>
          </p:spPr>
          <p:txBody>
            <a:bodyPr wrap="square" rtlCol="0">
              <a:spAutoFit/>
            </a:bodyPr>
            <a:lstStyle/>
            <a:p>
              <a:pPr algn="ctr"/>
              <a:r>
                <a:rPr lang="en-ES" sz="1400" dirty="0"/>
                <a:t>Study Batch effects</a:t>
              </a:r>
            </a:p>
          </p:txBody>
        </p:sp>
      </p:grpSp>
      <p:pic>
        <p:nvPicPr>
          <p:cNvPr id="7" name="Picture 6" descr="A screenshot of a graph&#10;&#10;AI-generated content may be incorrect.">
            <a:extLst>
              <a:ext uri="{FF2B5EF4-FFF2-40B4-BE49-F238E27FC236}">
                <a16:creationId xmlns:a16="http://schemas.microsoft.com/office/drawing/2014/main" id="{73D1FD88-3BE4-BB86-2253-4B43EE3358A0}"/>
              </a:ext>
            </a:extLst>
          </p:cNvPr>
          <p:cNvPicPr>
            <a:picLocks noChangeAspect="1"/>
          </p:cNvPicPr>
          <p:nvPr/>
        </p:nvPicPr>
        <p:blipFill>
          <a:blip r:embed="rId2"/>
          <a:stretch>
            <a:fillRect/>
          </a:stretch>
        </p:blipFill>
        <p:spPr>
          <a:xfrm>
            <a:off x="4822462" y="1140902"/>
            <a:ext cx="6700696" cy="5360557"/>
          </a:xfrm>
          <a:prstGeom prst="rect">
            <a:avLst/>
          </a:prstGeom>
        </p:spPr>
      </p:pic>
    </p:spTree>
    <p:extLst>
      <p:ext uri="{BB962C8B-B14F-4D97-AF65-F5344CB8AC3E}">
        <p14:creationId xmlns:p14="http://schemas.microsoft.com/office/powerpoint/2010/main" val="3031298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807BC-4846-30BF-98E9-B63E6A0A9772}"/>
              </a:ext>
            </a:extLst>
          </p:cNvPr>
          <p:cNvSpPr>
            <a:spLocks noGrp="1"/>
          </p:cNvSpPr>
          <p:nvPr>
            <p:ph type="title"/>
          </p:nvPr>
        </p:nvSpPr>
        <p:spPr/>
        <p:txBody>
          <a:bodyPr>
            <a:normAutofit/>
          </a:bodyPr>
          <a:lstStyle/>
          <a:p>
            <a:pPr algn="ctr"/>
            <a:r>
              <a:rPr lang="en-ES" sz="3600" b="1" dirty="0"/>
              <a:t>Contractile pericytes</a:t>
            </a:r>
          </a:p>
        </p:txBody>
      </p:sp>
      <p:pic>
        <p:nvPicPr>
          <p:cNvPr id="5" name="Picture 4">
            <a:extLst>
              <a:ext uri="{FF2B5EF4-FFF2-40B4-BE49-F238E27FC236}">
                <a16:creationId xmlns:a16="http://schemas.microsoft.com/office/drawing/2014/main" id="{BA0C754C-29A4-1881-9233-344A9EC73258}"/>
              </a:ext>
            </a:extLst>
          </p:cNvPr>
          <p:cNvPicPr>
            <a:picLocks noChangeAspect="1"/>
          </p:cNvPicPr>
          <p:nvPr/>
        </p:nvPicPr>
        <p:blipFill>
          <a:blip r:embed="rId2"/>
          <a:stretch>
            <a:fillRect/>
          </a:stretch>
        </p:blipFill>
        <p:spPr>
          <a:xfrm>
            <a:off x="3048000" y="1796142"/>
            <a:ext cx="6095999" cy="4354285"/>
          </a:xfrm>
          <a:prstGeom prst="rect">
            <a:avLst/>
          </a:prstGeom>
        </p:spPr>
      </p:pic>
    </p:spTree>
    <p:extLst>
      <p:ext uri="{BB962C8B-B14F-4D97-AF65-F5344CB8AC3E}">
        <p14:creationId xmlns:p14="http://schemas.microsoft.com/office/powerpoint/2010/main" val="42285124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5E357-6462-F089-280D-9FED47F0C34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0E271DB-1C6D-493A-8E59-9482D1FC692D}"/>
              </a:ext>
            </a:extLst>
          </p:cNvPr>
          <p:cNvSpPr>
            <a:spLocks noGrp="1"/>
          </p:cNvSpPr>
          <p:nvPr>
            <p:ph type="title"/>
          </p:nvPr>
        </p:nvSpPr>
        <p:spPr>
          <a:xfrm>
            <a:off x="838200" y="-93883"/>
            <a:ext cx="10515600" cy="1325563"/>
          </a:xfrm>
        </p:spPr>
        <p:txBody>
          <a:bodyPr>
            <a:normAutofit/>
          </a:bodyPr>
          <a:lstStyle/>
          <a:p>
            <a:pPr algn="ctr"/>
            <a:r>
              <a:rPr lang="en-ES" sz="2800" b="1" dirty="0"/>
              <a:t>Cell to Cell Communication Network</a:t>
            </a:r>
          </a:p>
        </p:txBody>
      </p:sp>
      <p:pic>
        <p:nvPicPr>
          <p:cNvPr id="7" name="Picture 6" descr="A screenshot of a graph&#10;&#10;AI-generated content may be incorrect.">
            <a:extLst>
              <a:ext uri="{FF2B5EF4-FFF2-40B4-BE49-F238E27FC236}">
                <a16:creationId xmlns:a16="http://schemas.microsoft.com/office/drawing/2014/main" id="{E9BC52BD-DB82-F989-0802-5341AE132CD2}"/>
              </a:ext>
            </a:extLst>
          </p:cNvPr>
          <p:cNvPicPr>
            <a:picLocks noChangeAspect="1"/>
          </p:cNvPicPr>
          <p:nvPr/>
        </p:nvPicPr>
        <p:blipFill>
          <a:blip r:embed="rId3"/>
          <a:stretch>
            <a:fillRect/>
          </a:stretch>
        </p:blipFill>
        <p:spPr>
          <a:xfrm>
            <a:off x="1017881" y="1466527"/>
            <a:ext cx="4636003" cy="4636003"/>
          </a:xfrm>
          <a:prstGeom prst="rect">
            <a:avLst/>
          </a:prstGeom>
        </p:spPr>
      </p:pic>
      <p:pic>
        <p:nvPicPr>
          <p:cNvPr id="8" name="Picture 7" descr="A graph of different colored squares&#10;&#10;AI-generated content may be incorrect.">
            <a:extLst>
              <a:ext uri="{FF2B5EF4-FFF2-40B4-BE49-F238E27FC236}">
                <a16:creationId xmlns:a16="http://schemas.microsoft.com/office/drawing/2014/main" id="{1D36EC21-EC27-5E8B-81EC-F3175E3C1577}"/>
              </a:ext>
            </a:extLst>
          </p:cNvPr>
          <p:cNvPicPr>
            <a:picLocks noChangeAspect="1"/>
          </p:cNvPicPr>
          <p:nvPr/>
        </p:nvPicPr>
        <p:blipFill>
          <a:blip r:embed="rId4"/>
          <a:stretch>
            <a:fillRect/>
          </a:stretch>
        </p:blipFill>
        <p:spPr>
          <a:xfrm>
            <a:off x="6826234" y="1466527"/>
            <a:ext cx="4636004" cy="4636004"/>
          </a:xfrm>
          <a:prstGeom prst="rect">
            <a:avLst/>
          </a:prstGeom>
        </p:spPr>
      </p:pic>
    </p:spTree>
    <p:extLst>
      <p:ext uri="{BB962C8B-B14F-4D97-AF65-F5344CB8AC3E}">
        <p14:creationId xmlns:p14="http://schemas.microsoft.com/office/powerpoint/2010/main" val="1016157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21EBF-3569-3FF4-EFB3-E52F0AFF515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AF610A4-0B92-27CE-D2F2-7E371B0CD693}"/>
              </a:ext>
            </a:extLst>
          </p:cNvPr>
          <p:cNvSpPr>
            <a:spLocks noGrp="1"/>
          </p:cNvSpPr>
          <p:nvPr>
            <p:ph type="title"/>
          </p:nvPr>
        </p:nvSpPr>
        <p:spPr>
          <a:xfrm>
            <a:off x="838200" y="-93883"/>
            <a:ext cx="10515600" cy="1325563"/>
          </a:xfrm>
        </p:spPr>
        <p:txBody>
          <a:bodyPr>
            <a:normAutofit/>
          </a:bodyPr>
          <a:lstStyle/>
          <a:p>
            <a:pPr algn="ctr"/>
            <a:r>
              <a:rPr lang="en-ES" sz="2800" b="1" dirty="0"/>
              <a:t>Cell to Cell Communication Network</a:t>
            </a:r>
          </a:p>
        </p:txBody>
      </p:sp>
      <p:sp>
        <p:nvSpPr>
          <p:cNvPr id="9" name="TextBox 8">
            <a:extLst>
              <a:ext uri="{FF2B5EF4-FFF2-40B4-BE49-F238E27FC236}">
                <a16:creationId xmlns:a16="http://schemas.microsoft.com/office/drawing/2014/main" id="{79BADEC5-5335-307E-634F-6C9A5B45AD67}"/>
              </a:ext>
            </a:extLst>
          </p:cNvPr>
          <p:cNvSpPr txBox="1"/>
          <p:nvPr/>
        </p:nvSpPr>
        <p:spPr>
          <a:xfrm>
            <a:off x="2443217" y="755470"/>
            <a:ext cx="7305566" cy="369332"/>
          </a:xfrm>
          <a:prstGeom prst="rect">
            <a:avLst/>
          </a:prstGeom>
          <a:noFill/>
        </p:spPr>
        <p:txBody>
          <a:bodyPr wrap="square" rtlCol="0">
            <a:spAutoFit/>
          </a:bodyPr>
          <a:lstStyle/>
          <a:p>
            <a:pPr algn="ctr"/>
            <a:r>
              <a:rPr lang="es-ES" b="1" dirty="0" err="1"/>
              <a:t>Cellype</a:t>
            </a:r>
            <a:r>
              <a:rPr lang="es-ES" b="1" dirty="0"/>
              <a:t> </a:t>
            </a:r>
            <a:r>
              <a:rPr lang="es-ES" b="1" dirty="0" err="1"/>
              <a:t>Function</a:t>
            </a:r>
            <a:r>
              <a:rPr lang="es-ES" b="1" dirty="0"/>
              <a:t> UMAP</a:t>
            </a:r>
            <a:endParaRPr lang="en-ES" b="1" dirty="0"/>
          </a:p>
        </p:txBody>
      </p:sp>
      <p:pic>
        <p:nvPicPr>
          <p:cNvPr id="5" name="Picture 4" descr="A screenshot of a computer&#10;&#10;AI-generated content may be incorrect.">
            <a:extLst>
              <a:ext uri="{FF2B5EF4-FFF2-40B4-BE49-F238E27FC236}">
                <a16:creationId xmlns:a16="http://schemas.microsoft.com/office/drawing/2014/main" id="{7FC9B6FC-BCB6-1729-7477-99F8C80BACE1}"/>
              </a:ext>
            </a:extLst>
          </p:cNvPr>
          <p:cNvPicPr>
            <a:picLocks noChangeAspect="1"/>
          </p:cNvPicPr>
          <p:nvPr/>
        </p:nvPicPr>
        <p:blipFill>
          <a:blip r:embed="rId3"/>
          <a:stretch>
            <a:fillRect/>
          </a:stretch>
        </p:blipFill>
        <p:spPr>
          <a:xfrm>
            <a:off x="1720135" y="1367532"/>
            <a:ext cx="8751729" cy="5000988"/>
          </a:xfrm>
          <a:prstGeom prst="rect">
            <a:avLst/>
          </a:prstGeom>
        </p:spPr>
      </p:pic>
    </p:spTree>
    <p:extLst>
      <p:ext uri="{BB962C8B-B14F-4D97-AF65-F5344CB8AC3E}">
        <p14:creationId xmlns:p14="http://schemas.microsoft.com/office/powerpoint/2010/main" val="2929338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D2711-0649-EA7C-9892-F92D272CDE7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595DF5B-BDBC-6EB2-3132-6C27D81ED0C3}"/>
              </a:ext>
            </a:extLst>
          </p:cNvPr>
          <p:cNvSpPr>
            <a:spLocks noGrp="1"/>
          </p:cNvSpPr>
          <p:nvPr>
            <p:ph type="title"/>
          </p:nvPr>
        </p:nvSpPr>
        <p:spPr>
          <a:xfrm>
            <a:off x="838200" y="-93883"/>
            <a:ext cx="10515600" cy="1325563"/>
          </a:xfrm>
        </p:spPr>
        <p:txBody>
          <a:bodyPr>
            <a:normAutofit/>
          </a:bodyPr>
          <a:lstStyle/>
          <a:p>
            <a:pPr algn="ctr"/>
            <a:r>
              <a:rPr lang="en-ES" sz="2800" b="1" dirty="0"/>
              <a:t>Cell to Cell Communication Network</a:t>
            </a:r>
          </a:p>
        </p:txBody>
      </p:sp>
      <p:sp>
        <p:nvSpPr>
          <p:cNvPr id="9" name="TextBox 8">
            <a:extLst>
              <a:ext uri="{FF2B5EF4-FFF2-40B4-BE49-F238E27FC236}">
                <a16:creationId xmlns:a16="http://schemas.microsoft.com/office/drawing/2014/main" id="{47095440-B727-7D4B-DD60-728975BA339C}"/>
              </a:ext>
            </a:extLst>
          </p:cNvPr>
          <p:cNvSpPr txBox="1"/>
          <p:nvPr/>
        </p:nvSpPr>
        <p:spPr>
          <a:xfrm>
            <a:off x="2443217" y="755470"/>
            <a:ext cx="7305566" cy="369332"/>
          </a:xfrm>
          <a:prstGeom prst="rect">
            <a:avLst/>
          </a:prstGeom>
          <a:noFill/>
        </p:spPr>
        <p:txBody>
          <a:bodyPr wrap="square" rtlCol="0">
            <a:spAutoFit/>
          </a:bodyPr>
          <a:lstStyle/>
          <a:p>
            <a:pPr algn="ctr"/>
            <a:r>
              <a:rPr lang="es-ES" b="1" dirty="0" err="1"/>
              <a:t>Heatmap</a:t>
            </a:r>
            <a:endParaRPr lang="en-ES" b="1" dirty="0"/>
          </a:p>
        </p:txBody>
      </p:sp>
      <p:grpSp>
        <p:nvGrpSpPr>
          <p:cNvPr id="14" name="Group 13">
            <a:extLst>
              <a:ext uri="{FF2B5EF4-FFF2-40B4-BE49-F238E27FC236}">
                <a16:creationId xmlns:a16="http://schemas.microsoft.com/office/drawing/2014/main" id="{D1B4FF7A-7F13-364B-D61B-0C33D1BEFB8F}"/>
              </a:ext>
            </a:extLst>
          </p:cNvPr>
          <p:cNvGrpSpPr/>
          <p:nvPr/>
        </p:nvGrpSpPr>
        <p:grpSpPr>
          <a:xfrm>
            <a:off x="3207546" y="1748005"/>
            <a:ext cx="6190743" cy="4457335"/>
            <a:chOff x="3207546" y="1748005"/>
            <a:chExt cx="6190743" cy="4457335"/>
          </a:xfrm>
        </p:grpSpPr>
        <p:pic>
          <p:nvPicPr>
            <p:cNvPr id="5" name="Picture 4" descr="A screenshot of a graph&#10;&#10;AI-generated content may be incorrect.">
              <a:extLst>
                <a:ext uri="{FF2B5EF4-FFF2-40B4-BE49-F238E27FC236}">
                  <a16:creationId xmlns:a16="http://schemas.microsoft.com/office/drawing/2014/main" id="{46779CC3-1617-8733-2EDE-A849D8AED00D}"/>
                </a:ext>
              </a:extLst>
            </p:cNvPr>
            <p:cNvPicPr>
              <a:picLocks noChangeAspect="1"/>
            </p:cNvPicPr>
            <p:nvPr/>
          </p:nvPicPr>
          <p:blipFill>
            <a:blip r:embed="rId2"/>
            <a:stretch>
              <a:fillRect/>
            </a:stretch>
          </p:blipFill>
          <p:spPr>
            <a:xfrm>
              <a:off x="3207546" y="1748005"/>
              <a:ext cx="6190743" cy="4457335"/>
            </a:xfrm>
            <a:prstGeom prst="rect">
              <a:avLst/>
            </a:prstGeom>
          </p:spPr>
        </p:pic>
        <p:sp>
          <p:nvSpPr>
            <p:cNvPr id="6" name="Rectangle 5">
              <a:extLst>
                <a:ext uri="{FF2B5EF4-FFF2-40B4-BE49-F238E27FC236}">
                  <a16:creationId xmlns:a16="http://schemas.microsoft.com/office/drawing/2014/main" id="{DBE12943-1416-7A7E-EE21-AC1CA3B0FFDB}"/>
                </a:ext>
              </a:extLst>
            </p:cNvPr>
            <p:cNvSpPr/>
            <p:nvPr/>
          </p:nvSpPr>
          <p:spPr>
            <a:xfrm>
              <a:off x="4027360" y="5024139"/>
              <a:ext cx="2305634" cy="443175"/>
            </a:xfrm>
            <a:prstGeom prst="rect">
              <a:avLst/>
            </a:prstGeom>
            <a:noFill/>
            <a:ln w="3175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Rectangle 6">
              <a:extLst>
                <a:ext uri="{FF2B5EF4-FFF2-40B4-BE49-F238E27FC236}">
                  <a16:creationId xmlns:a16="http://schemas.microsoft.com/office/drawing/2014/main" id="{F6C08E2B-D40D-62A3-29DA-73243A0A134A}"/>
                </a:ext>
              </a:extLst>
            </p:cNvPr>
            <p:cNvSpPr/>
            <p:nvPr/>
          </p:nvSpPr>
          <p:spPr>
            <a:xfrm rot="16200000">
              <a:off x="4484562" y="3618881"/>
              <a:ext cx="3388328" cy="308538"/>
            </a:xfrm>
            <a:prstGeom prst="rect">
              <a:avLst/>
            </a:prstGeom>
            <a:noFill/>
            <a:ln w="3175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Rectangle 7">
              <a:extLst>
                <a:ext uri="{FF2B5EF4-FFF2-40B4-BE49-F238E27FC236}">
                  <a16:creationId xmlns:a16="http://schemas.microsoft.com/office/drawing/2014/main" id="{32C584C4-4CE5-E25D-E824-92EB9616BF0A}"/>
                </a:ext>
              </a:extLst>
            </p:cNvPr>
            <p:cNvSpPr/>
            <p:nvPr/>
          </p:nvSpPr>
          <p:spPr>
            <a:xfrm>
              <a:off x="6614420" y="5024139"/>
              <a:ext cx="2305634" cy="443175"/>
            </a:xfrm>
            <a:prstGeom prst="rect">
              <a:avLst/>
            </a:prstGeom>
            <a:noFill/>
            <a:ln w="3175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Rectangle 10">
              <a:extLst>
                <a:ext uri="{FF2B5EF4-FFF2-40B4-BE49-F238E27FC236}">
                  <a16:creationId xmlns:a16="http://schemas.microsoft.com/office/drawing/2014/main" id="{7BCA2C79-78AC-FF0F-0890-E805C79A99A4}"/>
                </a:ext>
              </a:extLst>
            </p:cNvPr>
            <p:cNvSpPr/>
            <p:nvPr/>
          </p:nvSpPr>
          <p:spPr>
            <a:xfrm rot="16200000">
              <a:off x="7071622" y="3618881"/>
              <a:ext cx="3388328" cy="308538"/>
            </a:xfrm>
            <a:prstGeom prst="rect">
              <a:avLst/>
            </a:prstGeom>
            <a:noFill/>
            <a:ln w="3175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grpSp>
    </p:spTree>
    <p:extLst>
      <p:ext uri="{BB962C8B-B14F-4D97-AF65-F5344CB8AC3E}">
        <p14:creationId xmlns:p14="http://schemas.microsoft.com/office/powerpoint/2010/main" val="2975052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9CCD5-308F-1CE2-729A-47864402162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881DDFE-E7FB-C8BA-110D-004FB6768CE9}"/>
              </a:ext>
            </a:extLst>
          </p:cNvPr>
          <p:cNvSpPr>
            <a:spLocks noGrp="1"/>
          </p:cNvSpPr>
          <p:nvPr>
            <p:ph type="title"/>
          </p:nvPr>
        </p:nvSpPr>
        <p:spPr>
          <a:xfrm>
            <a:off x="838199" y="-184327"/>
            <a:ext cx="10515600" cy="1325563"/>
          </a:xfrm>
        </p:spPr>
        <p:txBody>
          <a:bodyPr>
            <a:normAutofit/>
          </a:bodyPr>
          <a:lstStyle/>
          <a:p>
            <a:pPr algn="ctr"/>
            <a:r>
              <a:rPr lang="en-ES" sz="2800" b="1" dirty="0"/>
              <a:t>Single Cell Workflow</a:t>
            </a:r>
          </a:p>
        </p:txBody>
      </p:sp>
      <p:sp>
        <p:nvSpPr>
          <p:cNvPr id="6" name="TextBox 5">
            <a:extLst>
              <a:ext uri="{FF2B5EF4-FFF2-40B4-BE49-F238E27FC236}">
                <a16:creationId xmlns:a16="http://schemas.microsoft.com/office/drawing/2014/main" id="{010112FE-4446-B500-47E1-CEED8BA1C180}"/>
              </a:ext>
            </a:extLst>
          </p:cNvPr>
          <p:cNvSpPr txBox="1"/>
          <p:nvPr/>
        </p:nvSpPr>
        <p:spPr>
          <a:xfrm>
            <a:off x="5500644" y="869183"/>
            <a:ext cx="1190711" cy="369332"/>
          </a:xfrm>
          <a:prstGeom prst="rect">
            <a:avLst/>
          </a:prstGeom>
          <a:noFill/>
        </p:spPr>
        <p:txBody>
          <a:bodyPr wrap="none" rtlCol="0">
            <a:spAutoFit/>
          </a:bodyPr>
          <a:lstStyle/>
          <a:p>
            <a:r>
              <a:rPr lang="en-ES" b="1" dirty="0"/>
              <a:t>Objective</a:t>
            </a:r>
          </a:p>
        </p:txBody>
      </p:sp>
      <p:sp>
        <p:nvSpPr>
          <p:cNvPr id="7" name="TextBox 6">
            <a:extLst>
              <a:ext uri="{FF2B5EF4-FFF2-40B4-BE49-F238E27FC236}">
                <a16:creationId xmlns:a16="http://schemas.microsoft.com/office/drawing/2014/main" id="{38208E14-153A-5DA3-B2F7-0401F087E6FE}"/>
              </a:ext>
            </a:extLst>
          </p:cNvPr>
          <p:cNvSpPr txBox="1"/>
          <p:nvPr/>
        </p:nvSpPr>
        <p:spPr>
          <a:xfrm>
            <a:off x="2931052" y="1544238"/>
            <a:ext cx="2633870" cy="738664"/>
          </a:xfrm>
          <a:prstGeom prst="rect">
            <a:avLst/>
          </a:prstGeom>
          <a:noFill/>
        </p:spPr>
        <p:txBody>
          <a:bodyPr wrap="square" rtlCol="0">
            <a:spAutoFit/>
          </a:bodyPr>
          <a:lstStyle/>
          <a:p>
            <a:pPr algn="just"/>
            <a:r>
              <a:rPr lang="en-ES" sz="1400" dirty="0"/>
              <a:t>Complex, high dimensional and apparently illegible single-cell data </a:t>
            </a:r>
          </a:p>
        </p:txBody>
      </p:sp>
      <p:sp>
        <p:nvSpPr>
          <p:cNvPr id="8" name="TextBox 7">
            <a:extLst>
              <a:ext uri="{FF2B5EF4-FFF2-40B4-BE49-F238E27FC236}">
                <a16:creationId xmlns:a16="http://schemas.microsoft.com/office/drawing/2014/main" id="{4C752110-24FF-E1B8-0033-BD4D80E0938E}"/>
              </a:ext>
            </a:extLst>
          </p:cNvPr>
          <p:cNvSpPr txBox="1"/>
          <p:nvPr/>
        </p:nvSpPr>
        <p:spPr>
          <a:xfrm>
            <a:off x="6627076" y="1548927"/>
            <a:ext cx="2809462" cy="523220"/>
          </a:xfrm>
          <a:prstGeom prst="rect">
            <a:avLst/>
          </a:prstGeom>
          <a:noFill/>
        </p:spPr>
        <p:txBody>
          <a:bodyPr wrap="square" rtlCol="0">
            <a:spAutoFit/>
          </a:bodyPr>
          <a:lstStyle/>
          <a:p>
            <a:pPr algn="just"/>
            <a:r>
              <a:rPr lang="en-ES" sz="1400" dirty="0"/>
              <a:t>Clear, interpretable insights with biological relevance</a:t>
            </a:r>
          </a:p>
        </p:txBody>
      </p:sp>
      <p:sp>
        <p:nvSpPr>
          <p:cNvPr id="9" name="Right Arrow 8">
            <a:extLst>
              <a:ext uri="{FF2B5EF4-FFF2-40B4-BE49-F238E27FC236}">
                <a16:creationId xmlns:a16="http://schemas.microsoft.com/office/drawing/2014/main" id="{4E824994-5EEE-4DBB-94CD-AC91876D7082}"/>
              </a:ext>
            </a:extLst>
          </p:cNvPr>
          <p:cNvSpPr/>
          <p:nvPr/>
        </p:nvSpPr>
        <p:spPr>
          <a:xfrm>
            <a:off x="5728251" y="1676639"/>
            <a:ext cx="735496" cy="258417"/>
          </a:xfrm>
          <a:prstGeom prst="rightArrow">
            <a:avLst/>
          </a:prstGeom>
          <a:solidFill>
            <a:schemeClr val="bg2">
              <a:lumMod val="25000"/>
              <a:lumOff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ES"/>
          </a:p>
        </p:txBody>
      </p:sp>
      <p:grpSp>
        <p:nvGrpSpPr>
          <p:cNvPr id="15" name="Group 14">
            <a:extLst>
              <a:ext uri="{FF2B5EF4-FFF2-40B4-BE49-F238E27FC236}">
                <a16:creationId xmlns:a16="http://schemas.microsoft.com/office/drawing/2014/main" id="{E2CDBBFB-B582-527A-7E81-CE5DAB5DAA9D}"/>
              </a:ext>
            </a:extLst>
          </p:cNvPr>
          <p:cNvGrpSpPr/>
          <p:nvPr/>
        </p:nvGrpSpPr>
        <p:grpSpPr>
          <a:xfrm>
            <a:off x="5197174" y="2800539"/>
            <a:ext cx="6738237" cy="3339548"/>
            <a:chOff x="2389198" y="3182552"/>
            <a:chExt cx="6386557" cy="3111453"/>
          </a:xfrm>
        </p:grpSpPr>
        <p:pic>
          <p:nvPicPr>
            <p:cNvPr id="10" name="Picture 9">
              <a:extLst>
                <a:ext uri="{FF2B5EF4-FFF2-40B4-BE49-F238E27FC236}">
                  <a16:creationId xmlns:a16="http://schemas.microsoft.com/office/drawing/2014/main" id="{FA8445BF-6D23-5A1E-7748-ECD2EF8F4D47}"/>
                </a:ext>
              </a:extLst>
            </p:cNvPr>
            <p:cNvPicPr>
              <a:picLocks noChangeAspect="1"/>
            </p:cNvPicPr>
            <p:nvPr/>
          </p:nvPicPr>
          <p:blipFill>
            <a:blip r:embed="rId2"/>
            <a:srcRect l="16997" t="17190" r="4673" b="22762"/>
            <a:stretch>
              <a:fillRect/>
            </a:stretch>
          </p:blipFill>
          <p:spPr>
            <a:xfrm>
              <a:off x="2389198" y="3182552"/>
              <a:ext cx="6386557" cy="3111453"/>
            </a:xfrm>
            <a:prstGeom prst="rect">
              <a:avLst/>
            </a:prstGeom>
          </p:spPr>
        </p:pic>
        <p:sp>
          <p:nvSpPr>
            <p:cNvPr id="11" name="TextBox 10">
              <a:extLst>
                <a:ext uri="{FF2B5EF4-FFF2-40B4-BE49-F238E27FC236}">
                  <a16:creationId xmlns:a16="http://schemas.microsoft.com/office/drawing/2014/main" id="{3AAE9BF7-FBB8-11DD-6412-58FC75B3755E}"/>
                </a:ext>
              </a:extLst>
            </p:cNvPr>
            <p:cNvSpPr txBox="1"/>
            <p:nvPr/>
          </p:nvSpPr>
          <p:spPr>
            <a:xfrm>
              <a:off x="4207563" y="5744516"/>
              <a:ext cx="1063368" cy="338554"/>
            </a:xfrm>
            <a:prstGeom prst="rect">
              <a:avLst/>
            </a:prstGeom>
            <a:noFill/>
          </p:spPr>
          <p:txBody>
            <a:bodyPr wrap="none" rtlCol="0">
              <a:spAutoFit/>
            </a:bodyPr>
            <a:lstStyle/>
            <a:p>
              <a:r>
                <a:rPr lang="en-ES" sz="1600" dirty="0">
                  <a:solidFill>
                    <a:schemeClr val="bg1"/>
                  </a:solidFill>
                  <a:latin typeface="+mj-lt"/>
                </a:rPr>
                <a:t>Integration</a:t>
              </a:r>
            </a:p>
          </p:txBody>
        </p:sp>
        <p:grpSp>
          <p:nvGrpSpPr>
            <p:cNvPr id="14" name="Group 13">
              <a:extLst>
                <a:ext uri="{FF2B5EF4-FFF2-40B4-BE49-F238E27FC236}">
                  <a16:creationId xmlns:a16="http://schemas.microsoft.com/office/drawing/2014/main" id="{BCA23D51-8E4D-E577-C44B-849443ABBCCB}"/>
                </a:ext>
              </a:extLst>
            </p:cNvPr>
            <p:cNvGrpSpPr/>
            <p:nvPr/>
          </p:nvGrpSpPr>
          <p:grpSpPr>
            <a:xfrm>
              <a:off x="4098233" y="5314120"/>
              <a:ext cx="1307288" cy="860791"/>
              <a:chOff x="7561422" y="1057975"/>
              <a:chExt cx="2043340" cy="997206"/>
            </a:xfrm>
          </p:grpSpPr>
          <p:sp>
            <p:nvSpPr>
              <p:cNvPr id="13" name="Rectangle 12">
                <a:extLst>
                  <a:ext uri="{FF2B5EF4-FFF2-40B4-BE49-F238E27FC236}">
                    <a16:creationId xmlns:a16="http://schemas.microsoft.com/office/drawing/2014/main" id="{C13F85AF-1FAF-F2D4-8DBD-FBD5F4E69F08}"/>
                  </a:ext>
                </a:extLst>
              </p:cNvPr>
              <p:cNvSpPr/>
              <p:nvPr/>
            </p:nvSpPr>
            <p:spPr>
              <a:xfrm>
                <a:off x="7623562" y="1057975"/>
                <a:ext cx="1981200" cy="997206"/>
              </a:xfrm>
              <a:prstGeom prst="rect">
                <a:avLst/>
              </a:prstGeom>
              <a:solidFill>
                <a:srgbClr val="F3E6FB"/>
              </a:solidFill>
              <a:ln>
                <a:solidFill>
                  <a:srgbClr val="F3E6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12" name="TextBox 11">
                <a:extLst>
                  <a:ext uri="{FF2B5EF4-FFF2-40B4-BE49-F238E27FC236}">
                    <a16:creationId xmlns:a16="http://schemas.microsoft.com/office/drawing/2014/main" id="{19139DED-53FE-F35C-247E-7EFED45B856B}"/>
                  </a:ext>
                </a:extLst>
              </p:cNvPr>
              <p:cNvSpPr txBox="1"/>
              <p:nvPr/>
            </p:nvSpPr>
            <p:spPr>
              <a:xfrm>
                <a:off x="7561422" y="1138994"/>
                <a:ext cx="1981200" cy="748759"/>
              </a:xfrm>
              <a:prstGeom prst="rect">
                <a:avLst/>
              </a:prstGeom>
              <a:noFill/>
            </p:spPr>
            <p:txBody>
              <a:bodyPr wrap="square" rtlCol="0">
                <a:spAutoFit/>
              </a:bodyPr>
              <a:lstStyle/>
              <a:p>
                <a:pPr algn="ctr"/>
                <a:r>
                  <a:rPr lang="en-ES" sz="1200" dirty="0">
                    <a:solidFill>
                      <a:schemeClr val="bg1"/>
                    </a:solidFill>
                  </a:rPr>
                  <a:t>PCA, UMAP, Integration and Clustering</a:t>
                </a:r>
              </a:p>
            </p:txBody>
          </p:sp>
        </p:grpSp>
      </p:grpSp>
      <p:sp>
        <p:nvSpPr>
          <p:cNvPr id="2" name="Rectangle 1">
            <a:extLst>
              <a:ext uri="{FF2B5EF4-FFF2-40B4-BE49-F238E27FC236}">
                <a16:creationId xmlns:a16="http://schemas.microsoft.com/office/drawing/2014/main" id="{4FC05154-C67D-893A-819F-8E568D28EDA2}"/>
              </a:ext>
            </a:extLst>
          </p:cNvPr>
          <p:cNvSpPr/>
          <p:nvPr/>
        </p:nvSpPr>
        <p:spPr>
          <a:xfrm>
            <a:off x="6883792" y="2899930"/>
            <a:ext cx="1570382" cy="3240157"/>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TextBox 2">
            <a:extLst>
              <a:ext uri="{FF2B5EF4-FFF2-40B4-BE49-F238E27FC236}">
                <a16:creationId xmlns:a16="http://schemas.microsoft.com/office/drawing/2014/main" id="{D2223DB2-12FE-EF8A-0851-81688066882B}"/>
              </a:ext>
            </a:extLst>
          </p:cNvPr>
          <p:cNvSpPr txBox="1"/>
          <p:nvPr/>
        </p:nvSpPr>
        <p:spPr>
          <a:xfrm>
            <a:off x="810629" y="2882347"/>
            <a:ext cx="3274353" cy="3693319"/>
          </a:xfrm>
          <a:prstGeom prst="rect">
            <a:avLst/>
          </a:prstGeom>
          <a:noFill/>
        </p:spPr>
        <p:txBody>
          <a:bodyPr wrap="square" rtlCol="0">
            <a:spAutoFit/>
          </a:bodyPr>
          <a:lstStyle/>
          <a:p>
            <a:r>
              <a:rPr lang="en-ES" b="1" dirty="0"/>
              <a:t>Dimensionality reduction and clustering:</a:t>
            </a:r>
          </a:p>
          <a:p>
            <a:endParaRPr lang="en-ES" b="1" dirty="0"/>
          </a:p>
          <a:p>
            <a:pPr marL="285750" indent="-285750">
              <a:buFont typeface="Arial" panose="020B0604020202020204" pitchFamily="34" charset="0"/>
              <a:buChar char="•"/>
            </a:pPr>
            <a:r>
              <a:rPr lang="en-ES" sz="1600" dirty="0"/>
              <a:t>PCA for extracting the main sources of variation out of the data, UMAP for plotting high dimensional data in 2D</a:t>
            </a:r>
          </a:p>
          <a:p>
            <a:pPr marL="285750" indent="-285750">
              <a:buFont typeface="Arial" panose="020B0604020202020204" pitchFamily="34" charset="0"/>
              <a:buChar char="•"/>
            </a:pPr>
            <a:endParaRPr lang="en-ES" dirty="0"/>
          </a:p>
          <a:p>
            <a:pPr marL="285750" indent="-285750">
              <a:buFont typeface="Arial" panose="020B0604020202020204" pitchFamily="34" charset="0"/>
              <a:buChar char="•"/>
            </a:pPr>
            <a:r>
              <a:rPr lang="en-ES" sz="1600" dirty="0"/>
              <a:t>Integrate data to minimize batch effects</a:t>
            </a:r>
          </a:p>
          <a:p>
            <a:pPr marL="285750" indent="-285750">
              <a:buFont typeface="Arial" panose="020B0604020202020204" pitchFamily="34" charset="0"/>
              <a:buChar char="•"/>
            </a:pPr>
            <a:endParaRPr lang="en-ES" sz="1600" dirty="0"/>
          </a:p>
          <a:p>
            <a:pPr marL="285750" indent="-285750">
              <a:buFont typeface="Arial" panose="020B0604020202020204" pitchFamily="34" charset="0"/>
              <a:buChar char="•"/>
            </a:pPr>
            <a:r>
              <a:rPr lang="en-ES" sz="1600" dirty="0"/>
              <a:t>Use dimensional reductions to find clusters</a:t>
            </a:r>
          </a:p>
          <a:p>
            <a:pPr marL="285750" indent="-285750">
              <a:buFont typeface="Arial" panose="020B0604020202020204" pitchFamily="34" charset="0"/>
              <a:buChar char="•"/>
            </a:pPr>
            <a:endParaRPr lang="en-ES" b="1" dirty="0"/>
          </a:p>
        </p:txBody>
      </p:sp>
    </p:spTree>
    <p:extLst>
      <p:ext uri="{BB962C8B-B14F-4D97-AF65-F5344CB8AC3E}">
        <p14:creationId xmlns:p14="http://schemas.microsoft.com/office/powerpoint/2010/main" val="161042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A3C37-8A59-3568-C75B-CE20CFDFCAB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556883F-5424-C830-AA35-717C560A4B19}"/>
              </a:ext>
            </a:extLst>
          </p:cNvPr>
          <p:cNvSpPr>
            <a:spLocks noGrp="1"/>
          </p:cNvSpPr>
          <p:nvPr>
            <p:ph type="title"/>
          </p:nvPr>
        </p:nvSpPr>
        <p:spPr>
          <a:xfrm>
            <a:off x="838199" y="-184327"/>
            <a:ext cx="10515600" cy="1325563"/>
          </a:xfrm>
        </p:spPr>
        <p:txBody>
          <a:bodyPr>
            <a:normAutofit/>
          </a:bodyPr>
          <a:lstStyle/>
          <a:p>
            <a:pPr algn="ctr"/>
            <a:r>
              <a:rPr lang="en-ES" sz="2800" b="1" dirty="0"/>
              <a:t>Single Cell Workflow</a:t>
            </a:r>
          </a:p>
        </p:txBody>
      </p:sp>
      <p:sp>
        <p:nvSpPr>
          <p:cNvPr id="6" name="TextBox 5">
            <a:extLst>
              <a:ext uri="{FF2B5EF4-FFF2-40B4-BE49-F238E27FC236}">
                <a16:creationId xmlns:a16="http://schemas.microsoft.com/office/drawing/2014/main" id="{2D32A98F-414C-1049-79B6-F211C7AE5E77}"/>
              </a:ext>
            </a:extLst>
          </p:cNvPr>
          <p:cNvSpPr txBox="1"/>
          <p:nvPr/>
        </p:nvSpPr>
        <p:spPr>
          <a:xfrm>
            <a:off x="5500644" y="869183"/>
            <a:ext cx="1190711" cy="369332"/>
          </a:xfrm>
          <a:prstGeom prst="rect">
            <a:avLst/>
          </a:prstGeom>
          <a:noFill/>
        </p:spPr>
        <p:txBody>
          <a:bodyPr wrap="none" rtlCol="0">
            <a:spAutoFit/>
          </a:bodyPr>
          <a:lstStyle/>
          <a:p>
            <a:r>
              <a:rPr lang="en-ES" b="1" dirty="0"/>
              <a:t>Objective</a:t>
            </a:r>
          </a:p>
        </p:txBody>
      </p:sp>
      <p:sp>
        <p:nvSpPr>
          <p:cNvPr id="7" name="TextBox 6">
            <a:extLst>
              <a:ext uri="{FF2B5EF4-FFF2-40B4-BE49-F238E27FC236}">
                <a16:creationId xmlns:a16="http://schemas.microsoft.com/office/drawing/2014/main" id="{4B4F5FA8-13EA-E782-38E0-1C3BAEB39481}"/>
              </a:ext>
            </a:extLst>
          </p:cNvPr>
          <p:cNvSpPr txBox="1"/>
          <p:nvPr/>
        </p:nvSpPr>
        <p:spPr>
          <a:xfrm>
            <a:off x="2931052" y="1544238"/>
            <a:ext cx="2633870" cy="738664"/>
          </a:xfrm>
          <a:prstGeom prst="rect">
            <a:avLst/>
          </a:prstGeom>
          <a:noFill/>
        </p:spPr>
        <p:txBody>
          <a:bodyPr wrap="square" rtlCol="0">
            <a:spAutoFit/>
          </a:bodyPr>
          <a:lstStyle/>
          <a:p>
            <a:pPr algn="just"/>
            <a:r>
              <a:rPr lang="en-ES" sz="1400" dirty="0"/>
              <a:t>Complex, high dimensional and apparently illegible single-cell data </a:t>
            </a:r>
          </a:p>
        </p:txBody>
      </p:sp>
      <p:sp>
        <p:nvSpPr>
          <p:cNvPr id="8" name="TextBox 7">
            <a:extLst>
              <a:ext uri="{FF2B5EF4-FFF2-40B4-BE49-F238E27FC236}">
                <a16:creationId xmlns:a16="http://schemas.microsoft.com/office/drawing/2014/main" id="{DCB529D7-BDCF-6D69-4173-CAF139406783}"/>
              </a:ext>
            </a:extLst>
          </p:cNvPr>
          <p:cNvSpPr txBox="1"/>
          <p:nvPr/>
        </p:nvSpPr>
        <p:spPr>
          <a:xfrm>
            <a:off x="6627076" y="1548927"/>
            <a:ext cx="2809462" cy="523220"/>
          </a:xfrm>
          <a:prstGeom prst="rect">
            <a:avLst/>
          </a:prstGeom>
          <a:noFill/>
        </p:spPr>
        <p:txBody>
          <a:bodyPr wrap="square" rtlCol="0">
            <a:spAutoFit/>
          </a:bodyPr>
          <a:lstStyle/>
          <a:p>
            <a:pPr algn="just"/>
            <a:r>
              <a:rPr lang="en-ES" sz="1400" dirty="0"/>
              <a:t>Clear, interpretable insights with biological relevance</a:t>
            </a:r>
          </a:p>
        </p:txBody>
      </p:sp>
      <p:sp>
        <p:nvSpPr>
          <p:cNvPr id="9" name="Right Arrow 8">
            <a:extLst>
              <a:ext uri="{FF2B5EF4-FFF2-40B4-BE49-F238E27FC236}">
                <a16:creationId xmlns:a16="http://schemas.microsoft.com/office/drawing/2014/main" id="{825E4A50-42C1-FCBB-B7F5-257508B73684}"/>
              </a:ext>
            </a:extLst>
          </p:cNvPr>
          <p:cNvSpPr/>
          <p:nvPr/>
        </p:nvSpPr>
        <p:spPr>
          <a:xfrm>
            <a:off x="5728251" y="1676639"/>
            <a:ext cx="735496" cy="258417"/>
          </a:xfrm>
          <a:prstGeom prst="rightArrow">
            <a:avLst/>
          </a:prstGeom>
          <a:solidFill>
            <a:schemeClr val="bg2">
              <a:lumMod val="25000"/>
              <a:lumOff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ES"/>
          </a:p>
        </p:txBody>
      </p:sp>
      <p:grpSp>
        <p:nvGrpSpPr>
          <p:cNvPr id="15" name="Group 14">
            <a:extLst>
              <a:ext uri="{FF2B5EF4-FFF2-40B4-BE49-F238E27FC236}">
                <a16:creationId xmlns:a16="http://schemas.microsoft.com/office/drawing/2014/main" id="{67BFFE5F-38C9-D781-49D7-72FDF5EFC058}"/>
              </a:ext>
            </a:extLst>
          </p:cNvPr>
          <p:cNvGrpSpPr/>
          <p:nvPr/>
        </p:nvGrpSpPr>
        <p:grpSpPr>
          <a:xfrm>
            <a:off x="5197174" y="2800539"/>
            <a:ext cx="6738237" cy="3339548"/>
            <a:chOff x="2389198" y="3182552"/>
            <a:chExt cx="6386557" cy="3111453"/>
          </a:xfrm>
        </p:grpSpPr>
        <p:pic>
          <p:nvPicPr>
            <p:cNvPr id="10" name="Picture 9">
              <a:extLst>
                <a:ext uri="{FF2B5EF4-FFF2-40B4-BE49-F238E27FC236}">
                  <a16:creationId xmlns:a16="http://schemas.microsoft.com/office/drawing/2014/main" id="{78B35A41-7B7E-9B05-5956-B0345BE5C2BC}"/>
                </a:ext>
              </a:extLst>
            </p:cNvPr>
            <p:cNvPicPr>
              <a:picLocks noChangeAspect="1"/>
            </p:cNvPicPr>
            <p:nvPr/>
          </p:nvPicPr>
          <p:blipFill>
            <a:blip r:embed="rId2"/>
            <a:srcRect l="16997" t="17190" r="4673" b="22762"/>
            <a:stretch>
              <a:fillRect/>
            </a:stretch>
          </p:blipFill>
          <p:spPr>
            <a:xfrm>
              <a:off x="2389198" y="3182552"/>
              <a:ext cx="6386557" cy="3111453"/>
            </a:xfrm>
            <a:prstGeom prst="rect">
              <a:avLst/>
            </a:prstGeom>
          </p:spPr>
        </p:pic>
        <p:sp>
          <p:nvSpPr>
            <p:cNvPr id="11" name="TextBox 10">
              <a:extLst>
                <a:ext uri="{FF2B5EF4-FFF2-40B4-BE49-F238E27FC236}">
                  <a16:creationId xmlns:a16="http://schemas.microsoft.com/office/drawing/2014/main" id="{9A6DAE57-FB1E-9E8B-1C50-DBB5804B87B6}"/>
                </a:ext>
              </a:extLst>
            </p:cNvPr>
            <p:cNvSpPr txBox="1"/>
            <p:nvPr/>
          </p:nvSpPr>
          <p:spPr>
            <a:xfrm>
              <a:off x="4207563" y="5744516"/>
              <a:ext cx="1063368" cy="338554"/>
            </a:xfrm>
            <a:prstGeom prst="rect">
              <a:avLst/>
            </a:prstGeom>
            <a:noFill/>
          </p:spPr>
          <p:txBody>
            <a:bodyPr wrap="none" rtlCol="0">
              <a:spAutoFit/>
            </a:bodyPr>
            <a:lstStyle/>
            <a:p>
              <a:r>
                <a:rPr lang="en-ES" sz="1600" dirty="0">
                  <a:solidFill>
                    <a:schemeClr val="bg1"/>
                  </a:solidFill>
                  <a:latin typeface="+mj-lt"/>
                </a:rPr>
                <a:t>Integration</a:t>
              </a:r>
            </a:p>
          </p:txBody>
        </p:sp>
        <p:grpSp>
          <p:nvGrpSpPr>
            <p:cNvPr id="14" name="Group 13">
              <a:extLst>
                <a:ext uri="{FF2B5EF4-FFF2-40B4-BE49-F238E27FC236}">
                  <a16:creationId xmlns:a16="http://schemas.microsoft.com/office/drawing/2014/main" id="{57FD2BEB-E123-5814-B92A-E9FC2595A4F3}"/>
                </a:ext>
              </a:extLst>
            </p:cNvPr>
            <p:cNvGrpSpPr/>
            <p:nvPr/>
          </p:nvGrpSpPr>
          <p:grpSpPr>
            <a:xfrm>
              <a:off x="4098233" y="5314120"/>
              <a:ext cx="1307288" cy="860791"/>
              <a:chOff x="7561422" y="1057975"/>
              <a:chExt cx="2043340" cy="997206"/>
            </a:xfrm>
          </p:grpSpPr>
          <p:sp>
            <p:nvSpPr>
              <p:cNvPr id="13" name="Rectangle 12">
                <a:extLst>
                  <a:ext uri="{FF2B5EF4-FFF2-40B4-BE49-F238E27FC236}">
                    <a16:creationId xmlns:a16="http://schemas.microsoft.com/office/drawing/2014/main" id="{E9060DCD-FF2B-D413-08C2-2FE39D0C7BBA}"/>
                  </a:ext>
                </a:extLst>
              </p:cNvPr>
              <p:cNvSpPr/>
              <p:nvPr/>
            </p:nvSpPr>
            <p:spPr>
              <a:xfrm>
                <a:off x="7623562" y="1057975"/>
                <a:ext cx="1981200" cy="997206"/>
              </a:xfrm>
              <a:prstGeom prst="rect">
                <a:avLst/>
              </a:prstGeom>
              <a:solidFill>
                <a:srgbClr val="F3E6FB"/>
              </a:solidFill>
              <a:ln>
                <a:solidFill>
                  <a:srgbClr val="F3E6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12" name="TextBox 11">
                <a:extLst>
                  <a:ext uri="{FF2B5EF4-FFF2-40B4-BE49-F238E27FC236}">
                    <a16:creationId xmlns:a16="http://schemas.microsoft.com/office/drawing/2014/main" id="{2A5ABFDE-8C32-9D55-A551-108CF96854DC}"/>
                  </a:ext>
                </a:extLst>
              </p:cNvPr>
              <p:cNvSpPr txBox="1"/>
              <p:nvPr/>
            </p:nvSpPr>
            <p:spPr>
              <a:xfrm>
                <a:off x="7561422" y="1138994"/>
                <a:ext cx="1981200" cy="748759"/>
              </a:xfrm>
              <a:prstGeom prst="rect">
                <a:avLst/>
              </a:prstGeom>
              <a:noFill/>
            </p:spPr>
            <p:txBody>
              <a:bodyPr wrap="square" rtlCol="0">
                <a:spAutoFit/>
              </a:bodyPr>
              <a:lstStyle/>
              <a:p>
                <a:pPr algn="ctr"/>
                <a:r>
                  <a:rPr lang="en-ES" sz="1200" dirty="0">
                    <a:solidFill>
                      <a:schemeClr val="bg1"/>
                    </a:solidFill>
                  </a:rPr>
                  <a:t>PCA, UMAP, Integration and Clustering</a:t>
                </a:r>
              </a:p>
            </p:txBody>
          </p:sp>
        </p:grpSp>
      </p:grpSp>
      <p:sp>
        <p:nvSpPr>
          <p:cNvPr id="2" name="Rectangle 1">
            <a:extLst>
              <a:ext uri="{FF2B5EF4-FFF2-40B4-BE49-F238E27FC236}">
                <a16:creationId xmlns:a16="http://schemas.microsoft.com/office/drawing/2014/main" id="{993A7248-5898-38D0-4989-6241B31D1082}"/>
              </a:ext>
            </a:extLst>
          </p:cNvPr>
          <p:cNvSpPr/>
          <p:nvPr/>
        </p:nvSpPr>
        <p:spPr>
          <a:xfrm>
            <a:off x="8587120" y="2862706"/>
            <a:ext cx="1570382" cy="3240157"/>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TextBox 2">
            <a:extLst>
              <a:ext uri="{FF2B5EF4-FFF2-40B4-BE49-F238E27FC236}">
                <a16:creationId xmlns:a16="http://schemas.microsoft.com/office/drawing/2014/main" id="{C81AD14F-54BB-EF97-D255-4EACAD36FFEB}"/>
              </a:ext>
            </a:extLst>
          </p:cNvPr>
          <p:cNvSpPr txBox="1"/>
          <p:nvPr/>
        </p:nvSpPr>
        <p:spPr>
          <a:xfrm>
            <a:off x="810629" y="2882347"/>
            <a:ext cx="3274353" cy="1938992"/>
          </a:xfrm>
          <a:prstGeom prst="rect">
            <a:avLst/>
          </a:prstGeom>
          <a:noFill/>
        </p:spPr>
        <p:txBody>
          <a:bodyPr wrap="square" rtlCol="0">
            <a:spAutoFit/>
          </a:bodyPr>
          <a:lstStyle/>
          <a:p>
            <a:r>
              <a:rPr lang="en-ES" b="1" dirty="0"/>
              <a:t>Annotation:</a:t>
            </a:r>
          </a:p>
          <a:p>
            <a:endParaRPr lang="en-ES" b="1" dirty="0"/>
          </a:p>
          <a:p>
            <a:pPr marL="285750" indent="-285750">
              <a:buFont typeface="Arial" panose="020B0604020202020204" pitchFamily="34" charset="0"/>
              <a:buChar char="•"/>
            </a:pPr>
            <a:r>
              <a:rPr lang="en-ES" sz="1600" dirty="0"/>
              <a:t>Use previously define clusters and marker genes to determine different celltypes</a:t>
            </a:r>
          </a:p>
          <a:p>
            <a:pPr marL="285750" indent="-285750">
              <a:buFont typeface="Arial" panose="020B0604020202020204" pitchFamily="34" charset="0"/>
              <a:buChar char="•"/>
            </a:pPr>
            <a:endParaRPr lang="en-ES" dirty="0"/>
          </a:p>
          <a:p>
            <a:endParaRPr lang="en-ES" b="1" dirty="0"/>
          </a:p>
        </p:txBody>
      </p:sp>
    </p:spTree>
    <p:extLst>
      <p:ext uri="{BB962C8B-B14F-4D97-AF65-F5344CB8AC3E}">
        <p14:creationId xmlns:p14="http://schemas.microsoft.com/office/powerpoint/2010/main" val="2772630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98935-DC8E-F555-4413-4A043A8FD4F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6D2B98B-9364-F4B2-5E0B-EB6F75C9B8AF}"/>
              </a:ext>
            </a:extLst>
          </p:cNvPr>
          <p:cNvSpPr>
            <a:spLocks noGrp="1"/>
          </p:cNvSpPr>
          <p:nvPr>
            <p:ph type="title"/>
          </p:nvPr>
        </p:nvSpPr>
        <p:spPr>
          <a:xfrm>
            <a:off x="838199" y="-184327"/>
            <a:ext cx="10515600" cy="1325563"/>
          </a:xfrm>
        </p:spPr>
        <p:txBody>
          <a:bodyPr>
            <a:normAutofit/>
          </a:bodyPr>
          <a:lstStyle/>
          <a:p>
            <a:pPr algn="ctr"/>
            <a:r>
              <a:rPr lang="en-ES" sz="2800" b="1" dirty="0"/>
              <a:t>Single Cell Workflow</a:t>
            </a:r>
          </a:p>
        </p:txBody>
      </p:sp>
      <p:sp>
        <p:nvSpPr>
          <p:cNvPr id="6" name="TextBox 5">
            <a:extLst>
              <a:ext uri="{FF2B5EF4-FFF2-40B4-BE49-F238E27FC236}">
                <a16:creationId xmlns:a16="http://schemas.microsoft.com/office/drawing/2014/main" id="{AC0D2F36-242B-9E79-143A-E3923A19DF3C}"/>
              </a:ext>
            </a:extLst>
          </p:cNvPr>
          <p:cNvSpPr txBox="1"/>
          <p:nvPr/>
        </p:nvSpPr>
        <p:spPr>
          <a:xfrm>
            <a:off x="5500644" y="869183"/>
            <a:ext cx="1190711" cy="369332"/>
          </a:xfrm>
          <a:prstGeom prst="rect">
            <a:avLst/>
          </a:prstGeom>
          <a:noFill/>
        </p:spPr>
        <p:txBody>
          <a:bodyPr wrap="none" rtlCol="0">
            <a:spAutoFit/>
          </a:bodyPr>
          <a:lstStyle/>
          <a:p>
            <a:r>
              <a:rPr lang="en-ES" b="1" dirty="0"/>
              <a:t>Objective</a:t>
            </a:r>
          </a:p>
        </p:txBody>
      </p:sp>
      <p:sp>
        <p:nvSpPr>
          <p:cNvPr id="7" name="TextBox 6">
            <a:extLst>
              <a:ext uri="{FF2B5EF4-FFF2-40B4-BE49-F238E27FC236}">
                <a16:creationId xmlns:a16="http://schemas.microsoft.com/office/drawing/2014/main" id="{413BA0C2-346F-84A3-27F0-1A77BDF6B7BB}"/>
              </a:ext>
            </a:extLst>
          </p:cNvPr>
          <p:cNvSpPr txBox="1"/>
          <p:nvPr/>
        </p:nvSpPr>
        <p:spPr>
          <a:xfrm>
            <a:off x="2931052" y="1544238"/>
            <a:ext cx="2633870" cy="738664"/>
          </a:xfrm>
          <a:prstGeom prst="rect">
            <a:avLst/>
          </a:prstGeom>
          <a:noFill/>
        </p:spPr>
        <p:txBody>
          <a:bodyPr wrap="square" rtlCol="0">
            <a:spAutoFit/>
          </a:bodyPr>
          <a:lstStyle/>
          <a:p>
            <a:pPr algn="just"/>
            <a:r>
              <a:rPr lang="en-ES" sz="1400" dirty="0"/>
              <a:t>Complex, high dimensional and apparently illegible single-cell data </a:t>
            </a:r>
          </a:p>
        </p:txBody>
      </p:sp>
      <p:sp>
        <p:nvSpPr>
          <p:cNvPr id="8" name="TextBox 7">
            <a:extLst>
              <a:ext uri="{FF2B5EF4-FFF2-40B4-BE49-F238E27FC236}">
                <a16:creationId xmlns:a16="http://schemas.microsoft.com/office/drawing/2014/main" id="{54CBE5A1-B0C9-C53D-BEED-7EFB4211301D}"/>
              </a:ext>
            </a:extLst>
          </p:cNvPr>
          <p:cNvSpPr txBox="1"/>
          <p:nvPr/>
        </p:nvSpPr>
        <p:spPr>
          <a:xfrm>
            <a:off x="6627076" y="1548927"/>
            <a:ext cx="2809462" cy="523220"/>
          </a:xfrm>
          <a:prstGeom prst="rect">
            <a:avLst/>
          </a:prstGeom>
          <a:noFill/>
        </p:spPr>
        <p:txBody>
          <a:bodyPr wrap="square" rtlCol="0">
            <a:spAutoFit/>
          </a:bodyPr>
          <a:lstStyle/>
          <a:p>
            <a:pPr algn="just"/>
            <a:r>
              <a:rPr lang="en-ES" sz="1400" dirty="0"/>
              <a:t>Clear, interpretable insights with biological relevance</a:t>
            </a:r>
          </a:p>
        </p:txBody>
      </p:sp>
      <p:sp>
        <p:nvSpPr>
          <p:cNvPr id="9" name="Right Arrow 8">
            <a:extLst>
              <a:ext uri="{FF2B5EF4-FFF2-40B4-BE49-F238E27FC236}">
                <a16:creationId xmlns:a16="http://schemas.microsoft.com/office/drawing/2014/main" id="{1B678612-2A01-E51A-5D54-EC3A8174744C}"/>
              </a:ext>
            </a:extLst>
          </p:cNvPr>
          <p:cNvSpPr/>
          <p:nvPr/>
        </p:nvSpPr>
        <p:spPr>
          <a:xfrm>
            <a:off x="5728251" y="1676639"/>
            <a:ext cx="735496" cy="258417"/>
          </a:xfrm>
          <a:prstGeom prst="rightArrow">
            <a:avLst/>
          </a:prstGeom>
          <a:solidFill>
            <a:schemeClr val="bg2">
              <a:lumMod val="25000"/>
              <a:lumOff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ES"/>
          </a:p>
        </p:txBody>
      </p:sp>
      <p:grpSp>
        <p:nvGrpSpPr>
          <p:cNvPr id="15" name="Group 14">
            <a:extLst>
              <a:ext uri="{FF2B5EF4-FFF2-40B4-BE49-F238E27FC236}">
                <a16:creationId xmlns:a16="http://schemas.microsoft.com/office/drawing/2014/main" id="{2C4D0571-6251-88AD-B87E-368AE26C78D9}"/>
              </a:ext>
            </a:extLst>
          </p:cNvPr>
          <p:cNvGrpSpPr/>
          <p:nvPr/>
        </p:nvGrpSpPr>
        <p:grpSpPr>
          <a:xfrm>
            <a:off x="5218001" y="2763315"/>
            <a:ext cx="6738237" cy="3339548"/>
            <a:chOff x="2389198" y="3182552"/>
            <a:chExt cx="6386557" cy="3111453"/>
          </a:xfrm>
        </p:grpSpPr>
        <p:pic>
          <p:nvPicPr>
            <p:cNvPr id="10" name="Picture 9">
              <a:extLst>
                <a:ext uri="{FF2B5EF4-FFF2-40B4-BE49-F238E27FC236}">
                  <a16:creationId xmlns:a16="http://schemas.microsoft.com/office/drawing/2014/main" id="{37D11601-450E-B4CB-4564-9D1ABADBABE5}"/>
                </a:ext>
              </a:extLst>
            </p:cNvPr>
            <p:cNvPicPr>
              <a:picLocks noChangeAspect="1"/>
            </p:cNvPicPr>
            <p:nvPr/>
          </p:nvPicPr>
          <p:blipFill>
            <a:blip r:embed="rId2"/>
            <a:srcRect l="16997" t="17190" r="4673" b="22762"/>
            <a:stretch>
              <a:fillRect/>
            </a:stretch>
          </p:blipFill>
          <p:spPr>
            <a:xfrm>
              <a:off x="2389198" y="3182552"/>
              <a:ext cx="6386557" cy="3111453"/>
            </a:xfrm>
            <a:prstGeom prst="rect">
              <a:avLst/>
            </a:prstGeom>
          </p:spPr>
        </p:pic>
        <p:sp>
          <p:nvSpPr>
            <p:cNvPr id="11" name="TextBox 10">
              <a:extLst>
                <a:ext uri="{FF2B5EF4-FFF2-40B4-BE49-F238E27FC236}">
                  <a16:creationId xmlns:a16="http://schemas.microsoft.com/office/drawing/2014/main" id="{49AD90D3-B7BA-8E29-61B5-78E809693E91}"/>
                </a:ext>
              </a:extLst>
            </p:cNvPr>
            <p:cNvSpPr txBox="1"/>
            <p:nvPr/>
          </p:nvSpPr>
          <p:spPr>
            <a:xfrm>
              <a:off x="4207563" y="5744516"/>
              <a:ext cx="1063368" cy="338554"/>
            </a:xfrm>
            <a:prstGeom prst="rect">
              <a:avLst/>
            </a:prstGeom>
            <a:noFill/>
          </p:spPr>
          <p:txBody>
            <a:bodyPr wrap="none" rtlCol="0">
              <a:spAutoFit/>
            </a:bodyPr>
            <a:lstStyle/>
            <a:p>
              <a:r>
                <a:rPr lang="en-ES" sz="1600" dirty="0">
                  <a:solidFill>
                    <a:schemeClr val="bg1"/>
                  </a:solidFill>
                  <a:latin typeface="+mj-lt"/>
                </a:rPr>
                <a:t>Integration</a:t>
              </a:r>
            </a:p>
          </p:txBody>
        </p:sp>
        <p:grpSp>
          <p:nvGrpSpPr>
            <p:cNvPr id="14" name="Group 13">
              <a:extLst>
                <a:ext uri="{FF2B5EF4-FFF2-40B4-BE49-F238E27FC236}">
                  <a16:creationId xmlns:a16="http://schemas.microsoft.com/office/drawing/2014/main" id="{4E865124-D899-4658-91E4-2C5FF6E56169}"/>
                </a:ext>
              </a:extLst>
            </p:cNvPr>
            <p:cNvGrpSpPr/>
            <p:nvPr/>
          </p:nvGrpSpPr>
          <p:grpSpPr>
            <a:xfrm>
              <a:off x="4098233" y="5314120"/>
              <a:ext cx="1307288" cy="860791"/>
              <a:chOff x="7561422" y="1057975"/>
              <a:chExt cx="2043340" cy="997206"/>
            </a:xfrm>
          </p:grpSpPr>
          <p:sp>
            <p:nvSpPr>
              <p:cNvPr id="13" name="Rectangle 12">
                <a:extLst>
                  <a:ext uri="{FF2B5EF4-FFF2-40B4-BE49-F238E27FC236}">
                    <a16:creationId xmlns:a16="http://schemas.microsoft.com/office/drawing/2014/main" id="{07E327C9-0440-1EC0-4A3F-2CD90A66A9CA}"/>
                  </a:ext>
                </a:extLst>
              </p:cNvPr>
              <p:cNvSpPr/>
              <p:nvPr/>
            </p:nvSpPr>
            <p:spPr>
              <a:xfrm>
                <a:off x="7623562" y="1057975"/>
                <a:ext cx="1981200" cy="997206"/>
              </a:xfrm>
              <a:prstGeom prst="rect">
                <a:avLst/>
              </a:prstGeom>
              <a:solidFill>
                <a:srgbClr val="F3E6FB"/>
              </a:solidFill>
              <a:ln>
                <a:solidFill>
                  <a:srgbClr val="F3E6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12" name="TextBox 11">
                <a:extLst>
                  <a:ext uri="{FF2B5EF4-FFF2-40B4-BE49-F238E27FC236}">
                    <a16:creationId xmlns:a16="http://schemas.microsoft.com/office/drawing/2014/main" id="{3EC092E7-1751-1A00-17F5-7630084A1614}"/>
                  </a:ext>
                </a:extLst>
              </p:cNvPr>
              <p:cNvSpPr txBox="1"/>
              <p:nvPr/>
            </p:nvSpPr>
            <p:spPr>
              <a:xfrm>
                <a:off x="7561422" y="1138994"/>
                <a:ext cx="1981200" cy="748759"/>
              </a:xfrm>
              <a:prstGeom prst="rect">
                <a:avLst/>
              </a:prstGeom>
              <a:noFill/>
            </p:spPr>
            <p:txBody>
              <a:bodyPr wrap="square" rtlCol="0">
                <a:spAutoFit/>
              </a:bodyPr>
              <a:lstStyle/>
              <a:p>
                <a:pPr algn="ctr"/>
                <a:r>
                  <a:rPr lang="en-ES" sz="1200" dirty="0">
                    <a:solidFill>
                      <a:schemeClr val="bg1"/>
                    </a:solidFill>
                  </a:rPr>
                  <a:t>PCA, UMAP, Integration and Clustering</a:t>
                </a:r>
              </a:p>
            </p:txBody>
          </p:sp>
        </p:grpSp>
      </p:grpSp>
      <p:sp>
        <p:nvSpPr>
          <p:cNvPr id="2" name="Rectangle 1">
            <a:extLst>
              <a:ext uri="{FF2B5EF4-FFF2-40B4-BE49-F238E27FC236}">
                <a16:creationId xmlns:a16="http://schemas.microsoft.com/office/drawing/2014/main" id="{1DA105F7-6348-0E8B-9A0D-EC30340ED0EE}"/>
              </a:ext>
            </a:extLst>
          </p:cNvPr>
          <p:cNvSpPr/>
          <p:nvPr/>
        </p:nvSpPr>
        <p:spPr>
          <a:xfrm>
            <a:off x="10285265" y="2862706"/>
            <a:ext cx="1570382" cy="3240157"/>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TextBox 2">
            <a:extLst>
              <a:ext uri="{FF2B5EF4-FFF2-40B4-BE49-F238E27FC236}">
                <a16:creationId xmlns:a16="http://schemas.microsoft.com/office/drawing/2014/main" id="{DB5D3408-89FA-33FB-1D36-0FDC34083953}"/>
              </a:ext>
            </a:extLst>
          </p:cNvPr>
          <p:cNvSpPr txBox="1"/>
          <p:nvPr/>
        </p:nvSpPr>
        <p:spPr>
          <a:xfrm>
            <a:off x="810629" y="2882347"/>
            <a:ext cx="3433380" cy="2923877"/>
          </a:xfrm>
          <a:prstGeom prst="rect">
            <a:avLst/>
          </a:prstGeom>
          <a:noFill/>
        </p:spPr>
        <p:txBody>
          <a:bodyPr wrap="square" rtlCol="0">
            <a:spAutoFit/>
          </a:bodyPr>
          <a:lstStyle/>
          <a:p>
            <a:r>
              <a:rPr lang="en-ES" b="1" dirty="0"/>
              <a:t>Downstream Analyses:</a:t>
            </a:r>
          </a:p>
          <a:p>
            <a:endParaRPr lang="en-ES" b="1" dirty="0"/>
          </a:p>
          <a:p>
            <a:pPr marL="285750" indent="-285750">
              <a:buFont typeface="Arial" panose="020B0604020202020204" pitchFamily="34" charset="0"/>
              <a:buChar char="•"/>
            </a:pPr>
            <a:r>
              <a:rPr lang="en-ES" sz="1600" dirty="0"/>
              <a:t>Once data is prepared, we can run multiple analysis to extract biological conclusions</a:t>
            </a:r>
          </a:p>
          <a:p>
            <a:pPr marL="285750" indent="-285750">
              <a:buFont typeface="Arial" panose="020B0604020202020204" pitchFamily="34" charset="0"/>
              <a:buChar char="•"/>
            </a:pPr>
            <a:endParaRPr lang="en-ES" sz="1600" dirty="0"/>
          </a:p>
          <a:p>
            <a:pPr marL="285750" indent="-285750">
              <a:buFont typeface="Arial" panose="020B0604020202020204" pitchFamily="34" charset="0"/>
              <a:buChar char="•"/>
            </a:pPr>
            <a:r>
              <a:rPr lang="en-ES" sz="1600" dirty="0"/>
              <a:t>This includes DEG, FGSEA, DCATS, Cell-Cell communication, C</a:t>
            </a:r>
            <a:r>
              <a:rPr lang="en-GB" sz="1600" dirty="0"/>
              <a:t>e</a:t>
            </a:r>
            <a:r>
              <a:rPr lang="en-ES" sz="1600" dirty="0"/>
              <a:t>ll Trajectories (TSCAN)…</a:t>
            </a:r>
          </a:p>
          <a:p>
            <a:pPr marL="285750" indent="-285750">
              <a:buFont typeface="Arial" panose="020B0604020202020204" pitchFamily="34" charset="0"/>
              <a:buChar char="•"/>
            </a:pPr>
            <a:endParaRPr lang="en-ES" dirty="0"/>
          </a:p>
          <a:p>
            <a:endParaRPr lang="en-ES" b="1" dirty="0"/>
          </a:p>
        </p:txBody>
      </p:sp>
    </p:spTree>
    <p:extLst>
      <p:ext uri="{BB962C8B-B14F-4D97-AF65-F5344CB8AC3E}">
        <p14:creationId xmlns:p14="http://schemas.microsoft.com/office/powerpoint/2010/main" val="3744574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23051</TotalTime>
  <Words>3794</Words>
  <Application>Microsoft Macintosh PowerPoint</Application>
  <PresentationFormat>Widescreen</PresentationFormat>
  <Paragraphs>435</Paragraphs>
  <Slides>65</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Aptos</vt:lpstr>
      <vt:lpstr>Aptos Display</vt:lpstr>
      <vt:lpstr>Arial</vt:lpstr>
      <vt:lpstr>Office Theme</vt:lpstr>
      <vt:lpstr>PowerPoint Presentation</vt:lpstr>
      <vt:lpstr>Pericytes and its role on IBD</vt:lpstr>
      <vt:lpstr>Why use Single Cell</vt:lpstr>
      <vt:lpstr>Why use Single Cell</vt:lpstr>
      <vt:lpstr>Single Cell Workflow</vt:lpstr>
      <vt:lpstr>Single Cell Workflow</vt:lpstr>
      <vt:lpstr>Single Cell Workflow</vt:lpstr>
      <vt:lpstr>Single Cell Workflow</vt:lpstr>
      <vt:lpstr>Single Cell Workflow</vt:lpstr>
      <vt:lpstr>Data Structure and Attempted Analyses</vt:lpstr>
      <vt:lpstr>Data Structure and Attempted Analyses</vt:lpstr>
      <vt:lpstr>Batch Effects and Harmony Integration</vt:lpstr>
      <vt:lpstr>Batch Effects and Harmony Integration</vt:lpstr>
      <vt:lpstr>Batch Effects and Harmony Integration</vt:lpstr>
      <vt:lpstr>Differentially Expressed Genes (DEGs)</vt:lpstr>
      <vt:lpstr>Differentially Expressed Genes (DEGs)</vt:lpstr>
      <vt:lpstr>Differentially Expressed Genes (DEGs)</vt:lpstr>
      <vt:lpstr>Differentially Expressed Genes (DEGs)</vt:lpstr>
      <vt:lpstr>Differentially Expressed Genes (DEGs)</vt:lpstr>
      <vt:lpstr>Gene Set Enrichment Analisys (GSEA)</vt:lpstr>
      <vt:lpstr>Gene Set Enrichment Analisys (GSEA)</vt:lpstr>
      <vt:lpstr>Gene Set Enrichment Analisys (GSEA)</vt:lpstr>
      <vt:lpstr>Gene Set Enrichment Analisys (GSEA)</vt:lpstr>
      <vt:lpstr>Gene Set Enrichment Analisys (GSEA)</vt:lpstr>
      <vt:lpstr>Clustering, Pericytes Subtypes and DCATS</vt:lpstr>
      <vt:lpstr>Clustering, Pericytes Subtypes and DCATS</vt:lpstr>
      <vt:lpstr>Clustering, Pericytes Subtypes and DCATS</vt:lpstr>
      <vt:lpstr>Clustering, Pericytes Subtypes and DCATS</vt:lpstr>
      <vt:lpstr>Clustering, Pericytes Subtypes and DCATS</vt:lpstr>
      <vt:lpstr>Clustering, Pericytes Subtypes and DCATS</vt:lpstr>
      <vt:lpstr>Clustering, Pericytes Subtypes and DCATS</vt:lpstr>
      <vt:lpstr>Clustering, Pericytes Subtypes and DCATS</vt:lpstr>
      <vt:lpstr>Clustering, Pericytes Subtypes and DCATS</vt:lpstr>
      <vt:lpstr>Clustering, Pericytes Subtypes and DCATS</vt:lpstr>
      <vt:lpstr>Clustering, Pericytes Subtypes and DCATS</vt:lpstr>
      <vt:lpstr>Clustering, Pericytes Subtypes and DCATS</vt:lpstr>
      <vt:lpstr>Clustering, Pericytes Subtypes and DCATS</vt:lpstr>
      <vt:lpstr>Cell to Cell Communication Network</vt:lpstr>
      <vt:lpstr>Cell to Cell Communication Network</vt:lpstr>
      <vt:lpstr>Cell to Cell Communication Network</vt:lpstr>
      <vt:lpstr>Cell to Cell Communication Network</vt:lpstr>
      <vt:lpstr>Conclusions</vt:lpstr>
      <vt:lpstr>Conclusions</vt:lpstr>
      <vt:lpstr>PowerPoint Presentation</vt:lpstr>
      <vt:lpstr>THANK YOU!!</vt:lpstr>
      <vt:lpstr>Study conditions and Patient Selection</vt:lpstr>
      <vt:lpstr>Study conditions and Patient Selection</vt:lpstr>
      <vt:lpstr>Study conditions and Patient Selection</vt:lpstr>
      <vt:lpstr>Study conditions and Patient Selection</vt:lpstr>
      <vt:lpstr>Study conditions and Patient Selection</vt:lpstr>
      <vt:lpstr>Study conditions and Patient Selection</vt:lpstr>
      <vt:lpstr>Study conditions and Patient Selection</vt:lpstr>
      <vt:lpstr>PowerPoint Presentation</vt:lpstr>
      <vt:lpstr>Clustering, Pericytes Subtypes and DCATS</vt:lpstr>
      <vt:lpstr>Clustering, Pericytes Subtypes and DCATS</vt:lpstr>
      <vt:lpstr>Clustering, Pericytes Subtypes and DCATS</vt:lpstr>
      <vt:lpstr>Clustering, Pericytes Subtypes and DCATS</vt:lpstr>
      <vt:lpstr>Clustering, Pericytes Subtypes and DCATS</vt:lpstr>
      <vt:lpstr>Differentially Expressed Genes (DEGs)</vt:lpstr>
      <vt:lpstr>Differentially Expressed Genes (DEGs)</vt:lpstr>
      <vt:lpstr>Differentially Expressed Genes (DEGs)</vt:lpstr>
      <vt:lpstr>Contractile pericytes</vt:lpstr>
      <vt:lpstr>Cell to Cell Communication Network</vt:lpstr>
      <vt:lpstr>Cell to Cell Communication Network</vt:lpstr>
      <vt:lpstr>Cell to Cell Communication Network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Miguel Blanco</dc:creator>
  <cp:lastModifiedBy>Miguel Blanco</cp:lastModifiedBy>
  <cp:revision>4</cp:revision>
  <dcterms:created xsi:type="dcterms:W3CDTF">2025-08-17T11:05:03Z</dcterms:created>
  <dcterms:modified xsi:type="dcterms:W3CDTF">2025-09-02T11:16:39Z</dcterms:modified>
</cp:coreProperties>
</file>